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598" r:id="rId2"/>
    <p:sldId id="600" r:id="rId3"/>
    <p:sldId id="592" r:id="rId4"/>
    <p:sldId id="630" r:id="rId5"/>
    <p:sldId id="629" r:id="rId6"/>
    <p:sldId id="619" r:id="rId7"/>
    <p:sldId id="586" r:id="rId8"/>
    <p:sldId id="628" r:id="rId9"/>
    <p:sldId id="633" r:id="rId10"/>
    <p:sldId id="620" r:id="rId11"/>
    <p:sldId id="597" r:id="rId12"/>
    <p:sldId id="588" r:id="rId13"/>
    <p:sldId id="632" r:id="rId14"/>
    <p:sldId id="640" r:id="rId15"/>
    <p:sldId id="589" r:id="rId16"/>
    <p:sldId id="635" r:id="rId17"/>
    <p:sldId id="638" r:id="rId18"/>
    <p:sldId id="637" r:id="rId19"/>
    <p:sldId id="625" r:id="rId20"/>
    <p:sldId id="624" r:id="rId21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14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7E7"/>
    <a:srgbClr val="080FAC"/>
    <a:srgbClr val="030000"/>
    <a:srgbClr val="0F19FF"/>
    <a:srgbClr val="D28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15" autoAdjust="0"/>
    <p:restoredTop sz="95763" autoAdjust="0"/>
  </p:normalViewPr>
  <p:slideViewPr>
    <p:cSldViewPr snapToObjects="1">
      <p:cViewPr varScale="1">
        <p:scale>
          <a:sx n="107" d="100"/>
          <a:sy n="107" d="100"/>
        </p:scale>
        <p:origin x="160" y="168"/>
      </p:cViewPr>
      <p:guideLst>
        <p:guide orient="horz" pos="2160"/>
        <p:guide pos="148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-236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D27B758E-380E-674B-8C4E-3220F752DC53}" type="datetime1">
              <a:rPr lang="en-US"/>
              <a:pPr>
                <a:defRPr/>
              </a:pPr>
              <a:t>4/29/22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113BDF-1167-BD47-91D1-EF74F2BB9B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133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9559656-7EB7-5F48-B1AB-5E67AEF6F7F9}" type="datetime1">
              <a:rPr lang="en-US"/>
              <a:pPr>
                <a:defRPr/>
              </a:pPr>
              <a:t>4/29/22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DDE2622-EEE1-744B-9958-F765315E4C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255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DE2622-EEE1-744B-9958-F765315E4C4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16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28738" y="1295400"/>
            <a:ext cx="7815262" cy="414972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algn="ctr" defTabSz="914400">
              <a:spcBef>
                <a:spcPts val="2000"/>
              </a:spcBef>
              <a:buClr>
                <a:srgbClr val="6FB7D7"/>
              </a:buClr>
              <a:buSzPct val="110000"/>
              <a:buFont typeface="Wingdings 2" charset="0"/>
              <a:buNone/>
              <a:defRPr/>
            </a:pPr>
            <a:endParaRPr lang="en-US" sz="3200" dirty="0">
              <a:solidFill>
                <a:srgbClr val="595959"/>
              </a:solidFill>
              <a:latin typeface="News Gothic M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dirty="0"/>
              <a:t>Anh </a:t>
            </a:r>
            <a:r>
              <a:rPr lang="en-AU" dirty="0" err="1"/>
              <a:t>Vio</a:t>
            </a:r>
            <a:r>
              <a:rPr lang="en-AU" dirty="0"/>
              <a:t>    </a:t>
            </a:r>
            <a:fld id="{34199234-A25A-904C-9B74-56A4A07707A6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COMP20007.Workshop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44906F-796F-DF40-BE2B-4D01E12B57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920750"/>
          </a:xfrm>
        </p:spPr>
        <p:txBody>
          <a:bodyPr/>
          <a:lstStyle>
            <a:lvl1pPr>
              <a:defRPr b="1" cap="none" spc="0">
                <a:ln w="1905"/>
                <a:solidFill>
                  <a:srgbClr val="1507E7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1143000"/>
            <a:ext cx="8623300" cy="4800600"/>
          </a:xfrm>
        </p:spPr>
        <p:txBody>
          <a:bodyPr/>
          <a:lstStyle>
            <a:lvl1pPr>
              <a:defRPr sz="28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1pPr>
            <a:lvl2pPr>
              <a:defRPr sz="24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2pPr>
            <a:lvl3pPr>
              <a:defRPr sz="24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3pPr>
            <a:lvl4pPr>
              <a:defRPr sz="20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4pPr>
            <a:lvl5pPr>
              <a:defRPr sz="20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275388"/>
            <a:ext cx="2184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dirty="0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610808-8E44-6F46-B441-732A53FE435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71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 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9275" y="1244600"/>
            <a:ext cx="8042275" cy="469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AU" dirty="0"/>
              <a:t>Anh Vo    </a:t>
            </a:r>
            <a:fld id="{C36B4625-443B-BA4A-9C4D-9655F853EDD2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688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 dirty="0"/>
              <a:t>COMP20007.Workshop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77A591D-BE1D-B04A-BB41-513A4B216A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 kern="1200">
          <a:ln w="1905"/>
          <a:solidFill>
            <a:srgbClr val="1507E7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1507E7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1507E7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1507E7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1507E7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charset="0"/>
        <a:buChar char=""/>
        <a:defRPr sz="28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charset="0"/>
        <a:buChar char=""/>
        <a:defRPr sz="24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charset="0"/>
        <a:buChar char=""/>
        <a:defRPr sz="24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charset="0"/>
        <a:buChar char=""/>
        <a:defRPr sz="20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charset="0"/>
        <a:buChar char=""/>
        <a:defRPr sz="20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275732" y="-171400"/>
            <a:ext cx="8623300" cy="92075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News Gothic MT" charset="0"/>
              </a:rPr>
              <a:t>COMP20007 Workshop Week 9</a:t>
            </a:r>
          </a:p>
        </p:txBody>
      </p:sp>
      <p:sp>
        <p:nvSpPr>
          <p:cNvPr id="8194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AU" sz="1200">
                <a:solidFill>
                  <a:schemeClr val="bg1"/>
                </a:solidFill>
              </a:rPr>
              <a:t>Anh Vo    </a:t>
            </a:r>
            <a:fld id="{F723D08E-1A24-214C-8950-A94B6BB4601B}" type="datetime4">
              <a:rPr lang="en-AU" sz="1200">
                <a:solidFill>
                  <a:schemeClr val="bg1"/>
                </a:solidFill>
              </a:rPr>
              <a:pPr eaLnBrk="1" hangingPunct="1"/>
              <a:t>29 April 2022</a:t>
            </a:fld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195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>
                <a:solidFill>
                  <a:schemeClr val="bg1"/>
                </a:solidFill>
              </a:rPr>
              <a:t>COMP20007.Workshop</a:t>
            </a:r>
          </a:p>
        </p:txBody>
      </p:sp>
      <p:sp>
        <p:nvSpPr>
          <p:cNvPr id="819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77F0716-254D-8544-BBF3-F042970BCA5E}" type="slidenum">
              <a:rPr lang="en-US" sz="3600">
                <a:solidFill>
                  <a:schemeClr val="bg1"/>
                </a:solidFill>
              </a:rPr>
              <a:pPr eaLnBrk="1" hangingPunct="1"/>
              <a:t>1</a:t>
            </a:fld>
            <a:endParaRPr lang="en-US" sz="36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9730407"/>
              </p:ext>
            </p:extLst>
          </p:nvPr>
        </p:nvGraphicFramePr>
        <p:xfrm>
          <a:off x="265113" y="749300"/>
          <a:ext cx="8623300" cy="5349252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064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16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92675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/>
                        <a:t>1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/>
                        <a:t>2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/>
                        <a:t>3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4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5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/>
                        <a:t>LAB</a:t>
                      </a:r>
                    </a:p>
                  </a:txBody>
                  <a:tcPr marT="45726" marB="45726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1" baseline="0" dirty="0">
                          <a:solidFill>
                            <a:srgbClr val="FF6600"/>
                          </a:solidFill>
                        </a:rPr>
                        <a:t>Preparation: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   - </a:t>
                      </a:r>
                      <a:r>
                        <a:rPr lang="en-US" sz="2000" b="0" i="1" baseline="0" dirty="0"/>
                        <a:t>have draft papers and pen ready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   - open </a:t>
                      </a:r>
                      <a:r>
                        <a:rPr lang="en-US" sz="2000" b="0" baseline="0" dirty="0" err="1"/>
                        <a:t>Ed.Week</a:t>
                      </a:r>
                      <a:r>
                        <a:rPr lang="en-US" sz="2000" b="0" baseline="0" dirty="0"/>
                        <a:t> 9 Workshop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  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Why BST, AVL, 2-3 Tree?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BST: Rotation, Balance factor: Questions 9.1, 9.2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AVL Tree: Concepts, Insertion (Question 9.3)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2-3 Tree: Concepts, Insertion (Question 9.4)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B-tree?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endParaRPr lang="en-US" sz="2000" b="0" baseline="0" dirty="0"/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BST: insertion &amp; level traversal (optional)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2-3-4 Tree: insertion &amp; level traversal (optional)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Questions for previous week materials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endParaRPr lang="en-US" sz="2000" b="0" baseline="0" dirty="0"/>
                    </a:p>
                  </a:txBody>
                  <a:tcPr marT="45726" marB="4572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0315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AVL: Two Basic Rotations: 2) Double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41"/>
            <a:ext cx="8623300" cy="4800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Applied when an AVL (subtree) is not a “stick”: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67544" y="1844824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9" name="Straight Connector 8"/>
          <p:cNvCxnSpPr>
            <a:stCxn id="7" idx="5"/>
            <a:endCxn id="10" idx="1"/>
          </p:cNvCxnSpPr>
          <p:nvPr/>
        </p:nvCxnSpPr>
        <p:spPr>
          <a:xfrm>
            <a:off x="836320" y="2213600"/>
            <a:ext cx="391030" cy="5041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1164078" y="2654491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1" name="Oval 10"/>
          <p:cNvSpPr/>
          <p:nvPr/>
        </p:nvSpPr>
        <p:spPr>
          <a:xfrm>
            <a:off x="404272" y="3792783"/>
            <a:ext cx="432048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17" name="Straight Connector 16"/>
          <p:cNvCxnSpPr>
            <a:endCxn id="11" idx="7"/>
          </p:cNvCxnSpPr>
          <p:nvPr/>
        </p:nvCxnSpPr>
        <p:spPr>
          <a:xfrm flipH="1">
            <a:off x="773048" y="3086539"/>
            <a:ext cx="582356" cy="769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1411738" y="4414515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27" name="Straight Connector 26"/>
          <p:cNvCxnSpPr>
            <a:stCxn id="26" idx="3"/>
            <a:endCxn id="28" idx="7"/>
          </p:cNvCxnSpPr>
          <p:nvPr/>
        </p:nvCxnSpPr>
        <p:spPr>
          <a:xfrm flipH="1">
            <a:off x="988956" y="4783291"/>
            <a:ext cx="476788" cy="4519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74186" y="5171965"/>
            <a:ext cx="368776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9" name="Oval 28"/>
          <p:cNvSpPr/>
          <p:nvPr/>
        </p:nvSpPr>
        <p:spPr>
          <a:xfrm>
            <a:off x="1465744" y="5922431"/>
            <a:ext cx="368776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30" name="Straight Connector 29"/>
          <p:cNvCxnSpPr>
            <a:stCxn id="28" idx="5"/>
            <a:endCxn id="29" idx="1"/>
          </p:cNvCxnSpPr>
          <p:nvPr/>
        </p:nvCxnSpPr>
        <p:spPr>
          <a:xfrm>
            <a:off x="988956" y="5540741"/>
            <a:ext cx="530794" cy="4449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987827" y="1665307"/>
            <a:ext cx="21561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Rotation1: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Rotate the  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child</a:t>
            </a:r>
            <a:r>
              <a:rPr lang="en-US" sz="2000" dirty="0"/>
              <a:t> of the </a:t>
            </a:r>
            <a:r>
              <a:rPr lang="en-US" sz="2000" dirty="0">
                <a:solidFill>
                  <a:srgbClr val="0070C0"/>
                </a:solidFill>
              </a:rPr>
              <a:t>unbalanced root </a:t>
            </a:r>
            <a:r>
              <a:rPr lang="en-US" sz="2000" dirty="0"/>
              <a:t>and turn the tree to a stick</a:t>
            </a:r>
          </a:p>
          <a:p>
            <a:endParaRPr lang="en-US" sz="2000" i="1" dirty="0"/>
          </a:p>
          <a:p>
            <a:r>
              <a:rPr lang="en-US" sz="2000" i="1" dirty="0"/>
              <a:t>Rotation2: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Rotate the </a:t>
            </a:r>
            <a:r>
              <a:rPr lang="en-US" sz="2000" b="1" dirty="0">
                <a:solidFill>
                  <a:srgbClr val="0070C0"/>
                </a:solidFill>
              </a:rPr>
              <a:t>root</a:t>
            </a:r>
            <a:r>
              <a:rPr lang="en-US" sz="2000" dirty="0"/>
              <a:t>  of the stick.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52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339" y="-171400"/>
            <a:ext cx="8623300" cy="920750"/>
          </a:xfrm>
        </p:spPr>
        <p:txBody>
          <a:bodyPr/>
          <a:lstStyle/>
          <a:p>
            <a:r>
              <a:rPr lang="en-US" sz="2000" dirty="0"/>
              <a:t>AVL: Using Rotations to rebalance AVL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723" y="775810"/>
            <a:ext cx="8623300" cy="480060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1800" dirty="0"/>
              <a:t>Problem: When inserting/deleting node, AVL might become unbalanced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Approach: Rotations (Rotate WHAT?, and HOW?)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Rotate WHAT? </a:t>
            </a:r>
          </a:p>
          <a:p>
            <a:pPr lvl="1"/>
            <a:r>
              <a:rPr lang="en-US" sz="1800" dirty="0"/>
              <a:t>Walk up, find the </a:t>
            </a:r>
            <a:r>
              <a:rPr lang="en-US" sz="1800" i="1" dirty="0">
                <a:solidFill>
                  <a:srgbClr val="080FAC"/>
                </a:solidFill>
              </a:rPr>
              <a:t>lowest</a:t>
            </a:r>
            <a:r>
              <a:rPr lang="en-US" sz="1800" dirty="0"/>
              <a:t> subtree R which is unbalanced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HOW</a:t>
            </a:r>
          </a:p>
          <a:p>
            <a:pPr lvl="1"/>
            <a:r>
              <a:rPr lang="en-US" sz="1800" dirty="0"/>
              <a:t>Consider </a:t>
            </a:r>
            <a:r>
              <a:rPr lang="en-US" sz="1800" i="1" dirty="0"/>
              <a:t>the </a:t>
            </a:r>
            <a:r>
              <a:rPr lang="en-US" sz="1800" i="1" dirty="0">
                <a:solidFill>
                  <a:srgbClr val="080FAC"/>
                </a:solidFill>
              </a:rPr>
              <a:t>first 3 nodes</a:t>
            </a:r>
            <a:r>
              <a:rPr lang="en-US" sz="1800" dirty="0"/>
              <a:t> R</a:t>
            </a:r>
            <a:r>
              <a:rPr lang="en-US" sz="1800" dirty="0">
                <a:sym typeface="Wingdings"/>
              </a:rPr>
              <a:t>CG</a:t>
            </a:r>
            <a:r>
              <a:rPr lang="en-US" sz="1800" dirty="0"/>
              <a:t> in the path from root R to the just-inserted node</a:t>
            </a:r>
          </a:p>
          <a:p>
            <a:pPr lvl="1"/>
            <a:r>
              <a:rPr lang="en-US" sz="1800" dirty="0"/>
              <a:t>Apply a single rotations if that path is a stick, double rotation otherwise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402" y="4363560"/>
            <a:ext cx="1727200" cy="2425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280" y="4084701"/>
            <a:ext cx="2057400" cy="27813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9553AF4-FECF-0A4B-8137-9C46D0367ADE}"/>
              </a:ext>
            </a:extLst>
          </p:cNvPr>
          <p:cNvSpPr/>
          <p:nvPr/>
        </p:nvSpPr>
        <p:spPr>
          <a:xfrm>
            <a:off x="3101002" y="4653136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4796ECB-CD46-7B44-9B61-C2D99CAE56A3}"/>
              </a:ext>
            </a:extLst>
          </p:cNvPr>
          <p:cNvSpPr/>
          <p:nvPr/>
        </p:nvSpPr>
        <p:spPr>
          <a:xfrm>
            <a:off x="7058324" y="5519663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39BE7EA-E674-8342-85E1-DE98FDDFEBBD}"/>
              </a:ext>
            </a:extLst>
          </p:cNvPr>
          <p:cNvSpPr/>
          <p:nvPr/>
        </p:nvSpPr>
        <p:spPr>
          <a:xfrm>
            <a:off x="6695815" y="4977172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6401B5A-321B-2D43-86AC-09E0C0D77AF1}"/>
              </a:ext>
            </a:extLst>
          </p:cNvPr>
          <p:cNvSpPr/>
          <p:nvPr/>
        </p:nvSpPr>
        <p:spPr>
          <a:xfrm>
            <a:off x="7092280" y="4404919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5C3C1D0-D6F5-6E43-8DB3-D75A511DA4EE}"/>
              </a:ext>
            </a:extLst>
          </p:cNvPr>
          <p:cNvSpPr/>
          <p:nvPr/>
        </p:nvSpPr>
        <p:spPr>
          <a:xfrm>
            <a:off x="2411760" y="5494858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6C960BF-0E87-2346-AE63-845B025AAD6B}"/>
              </a:ext>
            </a:extLst>
          </p:cNvPr>
          <p:cNvSpPr/>
          <p:nvPr/>
        </p:nvSpPr>
        <p:spPr>
          <a:xfrm>
            <a:off x="2713831" y="5085184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CC7AD8-D7BA-1641-A075-4A256C235662}"/>
              </a:ext>
            </a:extLst>
          </p:cNvPr>
          <p:cNvSpPr txBox="1"/>
          <p:nvPr/>
        </p:nvSpPr>
        <p:spPr>
          <a:xfrm>
            <a:off x="3277281" y="4568459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CDE8EB-1C92-5340-9758-38A525AE2384}"/>
              </a:ext>
            </a:extLst>
          </p:cNvPr>
          <p:cNvSpPr txBox="1"/>
          <p:nvPr/>
        </p:nvSpPr>
        <p:spPr>
          <a:xfrm>
            <a:off x="2878812" y="5023919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B394F4-F4D5-8A4A-8DE9-8C26CDB5F729}"/>
              </a:ext>
            </a:extLst>
          </p:cNvPr>
          <p:cNvSpPr txBox="1"/>
          <p:nvPr/>
        </p:nvSpPr>
        <p:spPr>
          <a:xfrm>
            <a:off x="2559196" y="5458398"/>
            <a:ext cx="34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11DBEE-03D0-7149-83D1-75431F6C8149}"/>
              </a:ext>
            </a:extLst>
          </p:cNvPr>
          <p:cNvSpPr txBox="1"/>
          <p:nvPr/>
        </p:nvSpPr>
        <p:spPr>
          <a:xfrm>
            <a:off x="7227521" y="4363560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CBA182-A833-D448-A020-0B8C4C8D1819}"/>
              </a:ext>
            </a:extLst>
          </p:cNvPr>
          <p:cNvSpPr txBox="1"/>
          <p:nvPr/>
        </p:nvSpPr>
        <p:spPr>
          <a:xfrm>
            <a:off x="6843251" y="4901026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93C72-31FE-874A-8E7A-80C73F6299B8}"/>
              </a:ext>
            </a:extLst>
          </p:cNvPr>
          <p:cNvSpPr txBox="1"/>
          <p:nvPr/>
        </p:nvSpPr>
        <p:spPr>
          <a:xfrm>
            <a:off x="6718426" y="5517939"/>
            <a:ext cx="34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684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584745"/>
          </a:xfrm>
        </p:spPr>
        <p:txBody>
          <a:bodyPr/>
          <a:lstStyle/>
          <a:p>
            <a:r>
              <a:rPr lang="en-US" sz="2800" dirty="0"/>
              <a:t>AVL Tree Insertion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764731"/>
            <a:ext cx="8623300" cy="48006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effectLst/>
              </a:rPr>
              <a:t>Insert the following keys into an initially-empty AVL Tree. </a:t>
            </a:r>
            <a:endParaRPr lang="en-US" sz="2400" i="1" dirty="0">
              <a:effectLst/>
            </a:endParaRPr>
          </a:p>
          <a:p>
            <a:pPr marL="0" indent="0">
              <a:buNone/>
            </a:pPr>
            <a:r>
              <a:rPr lang="en-US" sz="2400" i="1" dirty="0">
                <a:effectLst/>
              </a:rPr>
              <a:t>Class example: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   20 10 5 15 30 17 8 2 12 4</a:t>
            </a:r>
            <a:endParaRPr lang="en-US" sz="2400" dirty="0"/>
          </a:p>
          <a:p>
            <a:pPr marL="0" indent="0">
              <a:buNone/>
            </a:pPr>
            <a:endParaRPr lang="en-US" sz="2400" dirty="0">
              <a:effectLst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80FAC"/>
                </a:solidFill>
                <a:effectLst/>
              </a:rPr>
              <a:t>Q9.3 [</a:t>
            </a:r>
            <a:r>
              <a:rPr lang="en-US" sz="2400" i="1" dirty="0">
                <a:solidFill>
                  <a:srgbClr val="080FAC"/>
                </a:solidFill>
                <a:effectLst/>
              </a:rPr>
              <a:t>group/individual</a:t>
            </a:r>
            <a:r>
              <a:rPr lang="en-US" sz="2400" b="1" dirty="0">
                <a:solidFill>
                  <a:srgbClr val="080FAC"/>
                </a:solidFill>
                <a:effectLst/>
              </a:rPr>
              <a:t>]: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A  V  L  T  R  E  X  M  P 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747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368721"/>
          </a:xfrm>
        </p:spPr>
        <p:txBody>
          <a:bodyPr/>
          <a:lstStyle/>
          <a:p>
            <a:r>
              <a:rPr lang="en-US" sz="2800" dirty="0"/>
              <a:t>2-3 Trees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692696"/>
            <a:ext cx="8623300" cy="936104"/>
          </a:xfrm>
        </p:spPr>
        <p:txBody>
          <a:bodyPr/>
          <a:lstStyle/>
          <a:p>
            <a:r>
              <a:rPr lang="en-US" sz="2000" i="1" dirty="0"/>
              <a:t>What?</a:t>
            </a:r>
            <a:r>
              <a:rPr lang="en-US" sz="2000" dirty="0"/>
              <a:t> It’s a search tree, but not a binary! Each node might have 1 or 2 keys/data, and hence 2 or 3 children.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3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190467-71AF-8DE4-6528-F8EA24DA1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40" y="3123438"/>
            <a:ext cx="5714920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365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368721"/>
          </a:xfrm>
        </p:spPr>
        <p:txBody>
          <a:bodyPr/>
          <a:lstStyle/>
          <a:p>
            <a:r>
              <a:rPr lang="en-US" sz="2800" dirty="0"/>
              <a:t>2-3 Trees: Insertion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692696"/>
            <a:ext cx="8623300" cy="5582692"/>
          </a:xfrm>
        </p:spPr>
        <p:txBody>
          <a:bodyPr/>
          <a:lstStyle/>
          <a:p>
            <a:r>
              <a:rPr lang="en-US" sz="2000" dirty="0"/>
              <a:t>How to insert:</a:t>
            </a:r>
          </a:p>
          <a:p>
            <a:pPr lvl="1"/>
            <a:r>
              <a:rPr lang="en-US" sz="1800" dirty="0"/>
              <a:t>start from root, go down and </a:t>
            </a:r>
            <a:r>
              <a:rPr lang="en-US" sz="1800" dirty="0">
                <a:solidFill>
                  <a:srgbClr val="080FAC"/>
                </a:solidFill>
              </a:rPr>
              <a:t>insert to a leaf</a:t>
            </a:r>
          </a:p>
          <a:p>
            <a:pPr lvl="1"/>
            <a:r>
              <a:rPr lang="en-US" sz="1800" dirty="0"/>
              <a:t>if the new leaf has &lt;=2 keys, it’s ok</a:t>
            </a:r>
          </a:p>
          <a:p>
            <a:pPr lvl="1"/>
            <a:r>
              <a:rPr lang="en-US" sz="1800" dirty="0"/>
              <a:t>if the new leaf has 3 keys: promote the median key to the parent (the promoting might continue several levels upward) 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r>
              <a:rPr lang="en-US" sz="1600" dirty="0"/>
              <a:t>insert 8 is easy: node [7] become [7,8]                insert 45 make node [43,47] be [43,45,47]</a:t>
            </a:r>
          </a:p>
          <a:p>
            <a:pPr marL="349250" lvl="1" indent="0">
              <a:buNone/>
            </a:pPr>
            <a:r>
              <a:rPr lang="en-US" sz="1600" dirty="0"/>
              <a:t>                                                                                   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promote 45, parent become [35,40,45]</a:t>
            </a:r>
          </a:p>
          <a:p>
            <a:pPr marL="349250" lvl="1" indent="0">
              <a:buNone/>
            </a:pPr>
            <a:r>
              <a:rPr lang="en-US" sz="1600" dirty="0"/>
              <a:t>                                                                                    </a:t>
            </a:r>
            <a:r>
              <a:rPr lang="en-US" sz="1600" dirty="0">
                <a:sym typeface="Wingdings" pitchFamily="2" charset="2"/>
              </a:rPr>
              <a:t> promote 40, root become [15,26,40]</a:t>
            </a:r>
          </a:p>
          <a:p>
            <a:pPr marL="349250" lvl="1" indent="0">
              <a:buNone/>
            </a:pPr>
            <a:r>
              <a:rPr lang="en-US" sz="1600" dirty="0">
                <a:sym typeface="Wingdings" pitchFamily="2" charset="2"/>
              </a:rPr>
              <a:t>                                                                                     promote 26 to a new root </a:t>
            </a:r>
            <a:r>
              <a:rPr lang="en-US" sz="1600" dirty="0"/>
              <a:t> </a:t>
            </a:r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r>
              <a:rPr lang="en-US" sz="1800" dirty="0"/>
              <a:t>                      </a:t>
            </a:r>
          </a:p>
          <a:p>
            <a:pPr marL="349250" lvl="1" indent="0">
              <a:buNone/>
            </a:pPr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190467-71AF-8DE4-6528-F8EA24DA1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924944"/>
            <a:ext cx="5714920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00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703261"/>
          </a:xfrm>
        </p:spPr>
        <p:txBody>
          <a:bodyPr/>
          <a:lstStyle/>
          <a:p>
            <a:r>
              <a:rPr lang="en-US" sz="2400" dirty="0"/>
              <a:t>2-3 Tree Insertion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effectLst/>
              </a:rPr>
              <a:t>Insert the following keys into an initially-empty 2-3 Tree.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 </a:t>
            </a:r>
            <a:r>
              <a:rPr lang="en-US" sz="2400" i="1" dirty="0">
                <a:effectLst/>
              </a:rPr>
              <a:t>Class example: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   20 10 5 15 30 17 8 2 12 4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effectLst/>
              </a:rPr>
              <a:t> 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080FAC"/>
                </a:solidFill>
                <a:effectLst/>
              </a:rPr>
              <a:t>DYI Q 9.4: insert the keys into an initially empty 2-3 tree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effectLst/>
              </a:rPr>
              <a:t>                       A  L  G  O  R  I  T  H  M 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561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-115699"/>
            <a:ext cx="8623300" cy="703261"/>
          </a:xfrm>
        </p:spPr>
        <p:txBody>
          <a:bodyPr/>
          <a:lstStyle/>
          <a:p>
            <a:r>
              <a:rPr lang="en-US" sz="2400" dirty="0"/>
              <a:t>Deletion in BST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016E2A-77FF-48AA-9033-82D01CAB17C7}"/>
              </a:ext>
            </a:extLst>
          </p:cNvPr>
          <p:cNvSpPr/>
          <p:nvPr/>
        </p:nvSpPr>
        <p:spPr>
          <a:xfrm>
            <a:off x="260351" y="568676"/>
            <a:ext cx="8623299" cy="9508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800" dirty="0"/>
              <a:t>After deletion, do minimal work to keep the new tree valid, </a:t>
            </a:r>
            <a:r>
              <a:rPr lang="en-US" sz="1800" dirty="0" err="1"/>
              <a:t>ie</a:t>
            </a:r>
            <a:r>
              <a:rPr lang="en-US" sz="1800" dirty="0"/>
              <a:t>.: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connected as a binary tree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satisfying condition of a BST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CB90DA-290C-0888-4DE6-4A40D52A6B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195"/>
          <a:stretch/>
        </p:blipFill>
        <p:spPr>
          <a:xfrm>
            <a:off x="122489" y="2099985"/>
            <a:ext cx="2721319" cy="13780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9EF721-6369-3B70-FED2-CF139855EB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81"/>
          <a:stretch/>
        </p:blipFill>
        <p:spPr>
          <a:xfrm>
            <a:off x="5010150" y="2138086"/>
            <a:ext cx="2433286" cy="1193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126045-071E-6B5A-E01F-A1061BA357B0}"/>
              </a:ext>
            </a:extLst>
          </p:cNvPr>
          <p:cNvSpPr txBox="1"/>
          <p:nvPr/>
        </p:nvSpPr>
        <p:spPr>
          <a:xfrm>
            <a:off x="102741" y="1723260"/>
            <a:ext cx="8780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delete X which has no child                                  delete G which has only one child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8A0A13-C7BB-9E45-14D7-F8B6FAA5E9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245"/>
          <a:stretch/>
        </p:blipFill>
        <p:spPr>
          <a:xfrm>
            <a:off x="2336800" y="5204099"/>
            <a:ext cx="2451224" cy="1257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CFE83E-E0E0-A83D-EF8E-C4408A30937D}"/>
              </a:ext>
            </a:extLst>
          </p:cNvPr>
          <p:cNvSpPr txBox="1"/>
          <p:nvPr/>
        </p:nvSpPr>
        <p:spPr>
          <a:xfrm>
            <a:off x="53752" y="3811100"/>
            <a:ext cx="9036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delete D, which has 2 children: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00B6169-F8C9-4448-A9CA-EA54CA2A1D37}"/>
              </a:ext>
            </a:extLst>
          </p:cNvPr>
          <p:cNvSpPr/>
          <p:nvPr/>
        </p:nvSpPr>
        <p:spPr>
          <a:xfrm>
            <a:off x="4644008" y="5949280"/>
            <a:ext cx="144016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D78184A-71E1-AE56-D40F-4893C733F77E}"/>
              </a:ext>
            </a:extLst>
          </p:cNvPr>
          <p:cNvSpPr/>
          <p:nvPr/>
        </p:nvSpPr>
        <p:spPr>
          <a:xfrm>
            <a:off x="7164288" y="2827848"/>
            <a:ext cx="279148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086B115-6B8F-A7C2-B6CE-084376A49D44}"/>
              </a:ext>
            </a:extLst>
          </p:cNvPr>
          <p:cNvSpPr/>
          <p:nvPr/>
        </p:nvSpPr>
        <p:spPr>
          <a:xfrm>
            <a:off x="2419993" y="2827848"/>
            <a:ext cx="144016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B6A91E4-0A42-D47B-604A-97C55B7A68FC}"/>
              </a:ext>
            </a:extLst>
          </p:cNvPr>
          <p:cNvSpPr/>
          <p:nvPr/>
        </p:nvSpPr>
        <p:spPr>
          <a:xfrm>
            <a:off x="7316688" y="2980248"/>
            <a:ext cx="279148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B8CCE4-D97C-9C2F-FA39-F196CCDAA3A1}"/>
              </a:ext>
            </a:extLst>
          </p:cNvPr>
          <p:cNvSpPr/>
          <p:nvPr/>
        </p:nvSpPr>
        <p:spPr>
          <a:xfrm>
            <a:off x="2638207" y="2892086"/>
            <a:ext cx="279148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05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703261"/>
          </a:xfrm>
        </p:spPr>
        <p:txBody>
          <a:bodyPr/>
          <a:lstStyle/>
          <a:p>
            <a:pPr algn="l"/>
            <a:r>
              <a:rPr lang="en-US" sz="2400" dirty="0"/>
              <a:t>           Deletion in 2-3 Trees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620688"/>
            <a:ext cx="5242991" cy="484802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Keep the </a:t>
            </a:r>
            <a:r>
              <a:rPr lang="en-US" sz="2000" dirty="0">
                <a:solidFill>
                  <a:srgbClr val="1507E7"/>
                </a:solidFill>
              </a:rPr>
              <a:t>2-3 property</a:t>
            </a:r>
            <a:r>
              <a:rPr lang="en-US" sz="2000" dirty="0"/>
              <a:t> after deletion by</a:t>
            </a:r>
          </a:p>
          <a:p>
            <a:r>
              <a:rPr lang="en-US" sz="1800" dirty="0"/>
              <a:t>Step 1: If the deleted key not in a leaf node: swap it with the rightmost left key or the left most right key (similar to BST)</a:t>
            </a:r>
          </a:p>
          <a:p>
            <a:r>
              <a:rPr lang="en-US" sz="1800" dirty="0"/>
              <a:t>Step 2: Turn the deleted key into a “hole” and try to remove it. Stop if the removal is possible (=lucky). Otherwise repeat:</a:t>
            </a:r>
          </a:p>
          <a:p>
            <a:pPr lvl="1"/>
            <a:r>
              <a:rPr lang="en-US" sz="1600" dirty="0"/>
              <a:t>“moving up” by swapping the hole with a valid parent key, merge the key’s children into one node and promote the middle key to the hole if applicable  </a:t>
            </a:r>
          </a:p>
          <a:p>
            <a:pPr marL="349250" lvl="1" indent="0">
              <a:buNone/>
            </a:pPr>
            <a:r>
              <a:rPr lang="en-US" sz="1600" dirty="0"/>
              <a:t>until:</a:t>
            </a:r>
          </a:p>
          <a:p>
            <a:pPr lvl="1"/>
            <a:r>
              <a:rPr lang="en-US" sz="1600" dirty="0"/>
              <a:t>the new parent node is a valid 2-3 node: job done</a:t>
            </a:r>
          </a:p>
          <a:p>
            <a:pPr lvl="1"/>
            <a:r>
              <a:rPr lang="en-US" sz="1600" dirty="0"/>
              <a:t>the new parent doesn’t have any key, but is the root: remove the root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 dirty="0"/>
              <a:t>Anh Vo    </a:t>
            </a:r>
            <a:fld id="{A9DEA08E-4CB3-E742-9AC2-43959A293033}" type="datetime4">
              <a:rPr lang="en-AU" smtClean="0"/>
              <a:t>2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8E19E7-3E07-F35D-B164-B06BB4ED037E}"/>
              </a:ext>
            </a:extLst>
          </p:cNvPr>
          <p:cNvSpPr txBox="1"/>
          <p:nvPr/>
        </p:nvSpPr>
        <p:spPr>
          <a:xfrm>
            <a:off x="5487286" y="173451"/>
            <a:ext cx="3528392" cy="1815882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txBody>
          <a:bodyPr wrap="square" rtlCol="0" anchor="b">
            <a:spAutoFit/>
          </a:bodyPr>
          <a:lstStyle/>
          <a:p>
            <a:r>
              <a:rPr lang="en-US" sz="1600" dirty="0"/>
              <a:t>step 1: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del 21: swap 21 with 18 or 24</a:t>
            </a:r>
          </a:p>
          <a:p>
            <a:r>
              <a:rPr lang="en-US" sz="1600" dirty="0"/>
              <a:t>del 15: swap 15 with 14 or 18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149DD2D-AA13-D291-873F-E0A9CD065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135" y="267651"/>
            <a:ext cx="1526330" cy="12108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BFD570F-F4A9-AD9E-ED2B-93C11F2CDDD8}"/>
              </a:ext>
            </a:extLst>
          </p:cNvPr>
          <p:cNvSpPr txBox="1"/>
          <p:nvPr/>
        </p:nvSpPr>
        <p:spPr>
          <a:xfrm>
            <a:off x="5497695" y="2110261"/>
            <a:ext cx="3528392" cy="353943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txBody>
          <a:bodyPr wrap="square" rtlCol="0" anchor="t">
            <a:spAutoFit/>
          </a:bodyPr>
          <a:lstStyle/>
          <a:p>
            <a:r>
              <a:rPr lang="en-US" sz="1600" dirty="0"/>
              <a:t>step 2:</a:t>
            </a:r>
          </a:p>
          <a:p>
            <a:endParaRPr lang="en-US" sz="1600" dirty="0"/>
          </a:p>
          <a:p>
            <a:r>
              <a:rPr lang="en-US" sz="1600" dirty="0"/>
              <a:t>HOLE at 11 or 14: lucky!</a:t>
            </a:r>
          </a:p>
          <a:p>
            <a:r>
              <a:rPr lang="en-US" sz="1600" dirty="0"/>
              <a:t>HOLE at 9: promote 11, lucky! </a:t>
            </a:r>
          </a:p>
          <a:p>
            <a:r>
              <a:rPr lang="en-US" sz="1600" dirty="0"/>
              <a:t>HOLE at 21: swap HOLE up to 15 …</a:t>
            </a:r>
          </a:p>
          <a:p>
            <a:endParaRPr lang="en-US" sz="1600" dirty="0"/>
          </a:p>
          <a:p>
            <a:r>
              <a:rPr lang="en-US" sz="1600" dirty="0"/>
              <a:t>                           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F80A179-ED72-F4BD-F1E2-634DF2764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800" y="3698678"/>
            <a:ext cx="2765107" cy="17700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F442DC4-DCDE-D644-6571-5F0E31C24506}"/>
              </a:ext>
            </a:extLst>
          </p:cNvPr>
          <p:cNvSpPr txBox="1"/>
          <p:nvPr/>
        </p:nvSpPr>
        <p:spPr>
          <a:xfrm>
            <a:off x="4650704" y="6059017"/>
            <a:ext cx="3417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15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B1CE8E-A633-DBBA-84E9-23F77A973227}"/>
              </a:ext>
            </a:extLst>
          </p:cNvPr>
          <p:cNvSpPr/>
          <p:nvPr/>
        </p:nvSpPr>
        <p:spPr>
          <a:xfrm>
            <a:off x="8681012" y="5288717"/>
            <a:ext cx="216000" cy="1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150639" dist="25400" dir="5400000" sx="101000" sy="101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pPr algn="ctr"/>
            <a:r>
              <a:rPr lang="en-US" sz="900" dirty="0"/>
              <a:t>  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5AA1F1-74DF-D23F-ED23-B1BCB63E951C}"/>
              </a:ext>
            </a:extLst>
          </p:cNvPr>
          <p:cNvSpPr txBox="1"/>
          <p:nvPr/>
        </p:nvSpPr>
        <p:spPr>
          <a:xfrm>
            <a:off x="217312" y="5720875"/>
            <a:ext cx="5938864" cy="677108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txBody>
          <a:bodyPr wrap="square" rtlCol="0" anchor="t">
            <a:spAutoFit/>
          </a:bodyPr>
          <a:lstStyle/>
          <a:p>
            <a:r>
              <a:rPr lang="en-US" sz="1400" dirty="0"/>
              <a:t>Note: Be cunning! If have more than 1 choices, choose the simpler one!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92234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475" y="120344"/>
            <a:ext cx="8623300" cy="703261"/>
          </a:xfrm>
        </p:spPr>
        <p:txBody>
          <a:bodyPr/>
          <a:lstStyle/>
          <a:p>
            <a:r>
              <a:rPr lang="en-US" sz="2400" dirty="0"/>
              <a:t>Question 9.5: Delete </a:t>
            </a:r>
            <a:r>
              <a:rPr lang="en-US" sz="2400" dirty="0">
                <a:solidFill>
                  <a:schemeClr val="tx1"/>
                </a:solidFill>
                <a:latin typeface="Courier" pitchFamily="2" charset="0"/>
              </a:rPr>
              <a:t>I</a:t>
            </a:r>
            <a:r>
              <a:rPr lang="en-US" sz="2400" dirty="0"/>
              <a:t>, then </a:t>
            </a:r>
            <a:r>
              <a:rPr lang="en-US" sz="2400" dirty="0">
                <a:solidFill>
                  <a:schemeClr val="tx1"/>
                </a:solidFill>
                <a:latin typeface="Courier" pitchFamily="2" charset="0"/>
              </a:rPr>
              <a:t>L</a:t>
            </a:r>
            <a:r>
              <a:rPr lang="en-US" sz="2400" dirty="0"/>
              <a:t>, then </a:t>
            </a:r>
            <a:r>
              <a:rPr lang="en-US" sz="2400" dirty="0">
                <a:solidFill>
                  <a:schemeClr val="tx1"/>
                </a:solidFill>
                <a:latin typeface="Courier" pitchFamily="2" charset="0"/>
              </a:rPr>
              <a:t>A</a:t>
            </a:r>
            <a:r>
              <a:rPr lang="en-US" sz="2400" dirty="0"/>
              <a:t> from the tree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33663C-DC9B-6BD3-5AA9-004C4786E808}"/>
              </a:ext>
            </a:extLst>
          </p:cNvPr>
          <p:cNvGrpSpPr/>
          <p:nvPr/>
        </p:nvGrpSpPr>
        <p:grpSpPr>
          <a:xfrm>
            <a:off x="2761891" y="950889"/>
            <a:ext cx="821059" cy="307777"/>
            <a:chOff x="939056" y="2617167"/>
            <a:chExt cx="821059" cy="307777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CAEB9DF-58CA-756D-201B-F14368330D8E}"/>
                </a:ext>
              </a:extLst>
            </p:cNvPr>
            <p:cNvCxnSpPr/>
            <p:nvPr/>
          </p:nvCxnSpPr>
          <p:spPr>
            <a:xfrm>
              <a:off x="971600" y="2924944"/>
              <a:ext cx="73818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4F62FA9-7B8F-2411-72C7-C31EAC0FF2D4}"/>
                </a:ext>
              </a:extLst>
            </p:cNvPr>
            <p:cNvSpPr txBox="1"/>
            <p:nvPr/>
          </p:nvSpPr>
          <p:spPr>
            <a:xfrm>
              <a:off x="939056" y="2617167"/>
              <a:ext cx="8210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080FAC"/>
                  </a:solidFill>
                </a:rPr>
                <a:t>  </a:t>
              </a:r>
              <a:r>
                <a:rPr lang="en-US" sz="1400" dirty="0">
                  <a:solidFill>
                    <a:srgbClr val="FF0000"/>
                  </a:solidFill>
                  <a:latin typeface="Courier" pitchFamily="2" charset="0"/>
                </a:rPr>
                <a:t>del I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4DEB2F3-9379-F101-60C4-5F4F8DFEB343}"/>
              </a:ext>
            </a:extLst>
          </p:cNvPr>
          <p:cNvGrpSpPr/>
          <p:nvPr/>
        </p:nvGrpSpPr>
        <p:grpSpPr>
          <a:xfrm>
            <a:off x="2695455" y="2642564"/>
            <a:ext cx="821059" cy="307777"/>
            <a:chOff x="939056" y="2617167"/>
            <a:chExt cx="821059" cy="307777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E6F5767-0D41-1A75-7A9F-CDB9AF6B0187}"/>
                </a:ext>
              </a:extLst>
            </p:cNvPr>
            <p:cNvCxnSpPr/>
            <p:nvPr/>
          </p:nvCxnSpPr>
          <p:spPr>
            <a:xfrm>
              <a:off x="971600" y="2924944"/>
              <a:ext cx="73818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C575EFF-D497-8617-0A88-F0BCEAF631C2}"/>
                </a:ext>
              </a:extLst>
            </p:cNvPr>
            <p:cNvSpPr txBox="1"/>
            <p:nvPr/>
          </p:nvSpPr>
          <p:spPr>
            <a:xfrm>
              <a:off x="939056" y="2617167"/>
              <a:ext cx="8210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080FAC"/>
                  </a:solidFill>
                </a:rPr>
                <a:t>  </a:t>
              </a:r>
              <a:r>
                <a:rPr lang="en-US" sz="1400" dirty="0">
                  <a:solidFill>
                    <a:srgbClr val="FF0000"/>
                  </a:solidFill>
                  <a:latin typeface="Courier" pitchFamily="2" charset="0"/>
                </a:rPr>
                <a:t>del L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0FD31F3-018F-F1BC-F286-9F8157E134E2}"/>
              </a:ext>
            </a:extLst>
          </p:cNvPr>
          <p:cNvGrpSpPr/>
          <p:nvPr/>
        </p:nvGrpSpPr>
        <p:grpSpPr>
          <a:xfrm>
            <a:off x="2729347" y="4177889"/>
            <a:ext cx="821059" cy="307777"/>
            <a:chOff x="939056" y="2617167"/>
            <a:chExt cx="821059" cy="307777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5D6D2DF-D8CA-124D-6EBA-4F4F0C02CA6E}"/>
                </a:ext>
              </a:extLst>
            </p:cNvPr>
            <p:cNvCxnSpPr/>
            <p:nvPr/>
          </p:nvCxnSpPr>
          <p:spPr>
            <a:xfrm>
              <a:off x="971600" y="2924944"/>
              <a:ext cx="73818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15945E-6758-7123-21B7-F0B37165B6CF}"/>
                </a:ext>
              </a:extLst>
            </p:cNvPr>
            <p:cNvSpPr txBox="1"/>
            <p:nvPr/>
          </p:nvSpPr>
          <p:spPr>
            <a:xfrm>
              <a:off x="939056" y="2617167"/>
              <a:ext cx="8210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080FAC"/>
                  </a:solidFill>
                </a:rPr>
                <a:t>  </a:t>
              </a:r>
              <a:r>
                <a:rPr lang="en-US" sz="1400" dirty="0">
                  <a:solidFill>
                    <a:srgbClr val="FF0000"/>
                  </a:solidFill>
                  <a:latin typeface="Courier" pitchFamily="2" charset="0"/>
                </a:rPr>
                <a:t>del A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12D89287-B44C-3FAF-C036-C68F596A4349}"/>
              </a:ext>
            </a:extLst>
          </p:cNvPr>
          <p:cNvSpPr/>
          <p:nvPr/>
        </p:nvSpPr>
        <p:spPr>
          <a:xfrm>
            <a:off x="1187624" y="893202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I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4EA78F-4116-8E72-C6D7-85CA389C7426}"/>
              </a:ext>
            </a:extLst>
          </p:cNvPr>
          <p:cNvSpPr/>
          <p:nvPr/>
        </p:nvSpPr>
        <p:spPr>
          <a:xfrm>
            <a:off x="395536" y="1214958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G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6F508BE-2AA4-3F46-30D2-B6B1AEFCE72A}"/>
              </a:ext>
            </a:extLst>
          </p:cNvPr>
          <p:cNvSpPr/>
          <p:nvPr/>
        </p:nvSpPr>
        <p:spPr>
          <a:xfrm>
            <a:off x="1835696" y="1214958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O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284A64-066D-91B5-BAB0-84DF02749F25}"/>
              </a:ext>
            </a:extLst>
          </p:cNvPr>
          <p:cNvSpPr/>
          <p:nvPr/>
        </p:nvSpPr>
        <p:spPr>
          <a:xfrm>
            <a:off x="121113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A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BAB01B5-0BBA-BF5B-6204-699830463757}"/>
              </a:ext>
            </a:extLst>
          </p:cNvPr>
          <p:cNvSpPr/>
          <p:nvPr/>
        </p:nvSpPr>
        <p:spPr>
          <a:xfrm>
            <a:off x="611560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H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B3292F8-F037-7975-CFE1-8613EE24094E}"/>
              </a:ext>
            </a:extLst>
          </p:cNvPr>
          <p:cNvSpPr/>
          <p:nvPr/>
        </p:nvSpPr>
        <p:spPr>
          <a:xfrm>
            <a:off x="1291993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L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E7C3565-5BCB-4EF4-DB27-E7B79E66640B}"/>
              </a:ext>
            </a:extLst>
          </p:cNvPr>
          <p:cNvSpPr/>
          <p:nvPr/>
        </p:nvSpPr>
        <p:spPr>
          <a:xfrm>
            <a:off x="1435993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M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92677C-D9FE-FD07-BFAD-3B13D14FB425}"/>
              </a:ext>
            </a:extLst>
          </p:cNvPr>
          <p:cNvSpPr/>
          <p:nvPr/>
        </p:nvSpPr>
        <p:spPr>
          <a:xfrm>
            <a:off x="2111928" y="1527311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R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647367C-79FB-D5E9-F788-F37728A2CB10}"/>
              </a:ext>
            </a:extLst>
          </p:cNvPr>
          <p:cNvSpPr/>
          <p:nvPr/>
        </p:nvSpPr>
        <p:spPr>
          <a:xfrm>
            <a:off x="2268879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T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73B8685-AE09-64B6-8DDD-589C54E84269}"/>
              </a:ext>
            </a:extLst>
          </p:cNvPr>
          <p:cNvCxnSpPr>
            <a:stCxn id="18" idx="1"/>
            <a:endCxn id="34" idx="0"/>
          </p:cNvCxnSpPr>
          <p:nvPr/>
        </p:nvCxnSpPr>
        <p:spPr>
          <a:xfrm flipH="1">
            <a:off x="467536" y="965202"/>
            <a:ext cx="720088" cy="2497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02C9599-EB22-22E2-073D-470209CAEFC4}"/>
              </a:ext>
            </a:extLst>
          </p:cNvPr>
          <p:cNvCxnSpPr>
            <a:cxnSpLocks/>
            <a:stCxn id="35" idx="0"/>
          </p:cNvCxnSpPr>
          <p:nvPr/>
        </p:nvCxnSpPr>
        <p:spPr>
          <a:xfrm flipH="1" flipV="1">
            <a:off x="1328763" y="950889"/>
            <a:ext cx="578933" cy="2640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DD9D99B-16CF-A8E3-649C-A0C2A141BF5B}"/>
              </a:ext>
            </a:extLst>
          </p:cNvPr>
          <p:cNvCxnSpPr>
            <a:cxnSpLocks/>
            <a:stCxn id="34" idx="1"/>
            <a:endCxn id="36" idx="0"/>
          </p:cNvCxnSpPr>
          <p:nvPr/>
        </p:nvCxnSpPr>
        <p:spPr>
          <a:xfrm flipH="1">
            <a:off x="193113" y="1286958"/>
            <a:ext cx="202423" cy="2374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75F8A8A-0A08-8179-DE69-1735442C324A}"/>
              </a:ext>
            </a:extLst>
          </p:cNvPr>
          <p:cNvCxnSpPr>
            <a:cxnSpLocks/>
            <a:stCxn id="37" idx="0"/>
            <a:endCxn id="34" idx="3"/>
          </p:cNvCxnSpPr>
          <p:nvPr/>
        </p:nvCxnSpPr>
        <p:spPr>
          <a:xfrm flipH="1" flipV="1">
            <a:off x="539536" y="1286958"/>
            <a:ext cx="144024" cy="2374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425071A-DB76-7A65-F39B-A055DAF53D1D}"/>
              </a:ext>
            </a:extLst>
          </p:cNvPr>
          <p:cNvCxnSpPr>
            <a:cxnSpLocks/>
            <a:stCxn id="35" idx="1"/>
            <a:endCxn id="39" idx="0"/>
          </p:cNvCxnSpPr>
          <p:nvPr/>
        </p:nvCxnSpPr>
        <p:spPr>
          <a:xfrm flipH="1">
            <a:off x="1507993" y="1286958"/>
            <a:ext cx="327703" cy="2374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C8571B2-D560-5763-5750-B584D29AD5CA}"/>
              </a:ext>
            </a:extLst>
          </p:cNvPr>
          <p:cNvCxnSpPr>
            <a:cxnSpLocks/>
            <a:stCxn id="41" idx="0"/>
            <a:endCxn id="35" idx="3"/>
          </p:cNvCxnSpPr>
          <p:nvPr/>
        </p:nvCxnSpPr>
        <p:spPr>
          <a:xfrm flipH="1" flipV="1">
            <a:off x="1979696" y="1286958"/>
            <a:ext cx="361183" cy="2374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332A47AE-181A-6782-513A-FAE10DFDDEBC}"/>
              </a:ext>
            </a:extLst>
          </p:cNvPr>
          <p:cNvSpPr txBox="1"/>
          <p:nvPr/>
        </p:nvSpPr>
        <p:spPr>
          <a:xfrm>
            <a:off x="64999" y="5712985"/>
            <a:ext cx="5371097" cy="1015663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txBody>
          <a:bodyPr wrap="square" rtlCol="0" anchor="t">
            <a:spAutoFit/>
          </a:bodyPr>
          <a:lstStyle/>
          <a:p>
            <a:r>
              <a:rPr lang="en-US" sz="1200" dirty="0"/>
              <a:t>Your notes: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69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D141-28B7-F64E-9D78-17B3B9763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/>
              <a:t>2-3 Trees, 2-3-4 Trees, B-Tree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90852-66EA-F540-82DD-C0B8B2BB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 May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352EB-4656-764A-AF1D-9793F24DB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D626D-BA24-2249-95CE-AC3D2EAB1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AE9353-18CD-E54A-AF1B-087ABA5B8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579" y="980149"/>
            <a:ext cx="1943098" cy="12348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3297E9-5C3A-7E42-B174-70E2DE057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563" y="107951"/>
            <a:ext cx="1943098" cy="30846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ED5E7E-E69E-5C47-9651-56511E17B6EA}"/>
              </a:ext>
            </a:extLst>
          </p:cNvPr>
          <p:cNvSpPr txBox="1"/>
          <p:nvPr/>
        </p:nvSpPr>
        <p:spPr>
          <a:xfrm>
            <a:off x="467544" y="2852936"/>
            <a:ext cx="355738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2-3 trees= B-trees of order 3</a:t>
            </a:r>
          </a:p>
          <a:p>
            <a:r>
              <a:rPr lang="en-US" sz="1800" dirty="0"/>
              <a:t>(order= max number of children)</a:t>
            </a:r>
            <a:r>
              <a:rPr lang="en-US" sz="2000" dirty="0"/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A000D7-691E-5949-8AA7-990E045BAA34}"/>
              </a:ext>
            </a:extLst>
          </p:cNvPr>
          <p:cNvSpPr/>
          <p:nvPr/>
        </p:nvSpPr>
        <p:spPr>
          <a:xfrm>
            <a:off x="710819" y="5510889"/>
            <a:ext cx="3294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2-3-4 trees= B-trees of order 4</a:t>
            </a:r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7A4B50-BF94-064D-818D-A0584C851E4F}"/>
              </a:ext>
            </a:extLst>
          </p:cNvPr>
          <p:cNvSpPr/>
          <p:nvPr/>
        </p:nvSpPr>
        <p:spPr>
          <a:xfrm>
            <a:off x="5993649" y="2902547"/>
            <a:ext cx="2056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a B-tree of order 6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5D8378-E3F1-6140-B178-E8248BD4ED14}"/>
              </a:ext>
            </a:extLst>
          </p:cNvPr>
          <p:cNvSpPr/>
          <p:nvPr/>
        </p:nvSpPr>
        <p:spPr>
          <a:xfrm>
            <a:off x="5230048" y="3642732"/>
            <a:ext cx="3816424" cy="19563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70C0"/>
                </a:solidFill>
              </a:rPr>
              <a:t>B-tree principles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Always insert at leaves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When a node full: promote the median data to the node’s parent [and walk up further if needed]</a:t>
            </a:r>
          </a:p>
        </p:txBody>
      </p:sp>
      <p:pic>
        <p:nvPicPr>
          <p:cNvPr id="1026" name="Picture 2" descr="Dynamic Data Structures">
            <a:extLst>
              <a:ext uri="{FF2B5EF4-FFF2-40B4-BE49-F238E27FC236}">
                <a16:creationId xmlns:a16="http://schemas.microsoft.com/office/drawing/2014/main" id="{36D7B58E-9EE3-C44B-A5F6-A0DCC4F626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66"/>
          <a:stretch/>
        </p:blipFill>
        <p:spPr bwMode="auto">
          <a:xfrm>
            <a:off x="97528" y="4117160"/>
            <a:ext cx="4991100" cy="142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0AEEC9-1354-2D4E-8A4B-7BDEFD04E837}"/>
              </a:ext>
            </a:extLst>
          </p:cNvPr>
          <p:cNvSpPr txBox="1"/>
          <p:nvPr/>
        </p:nvSpPr>
        <p:spPr>
          <a:xfrm>
            <a:off x="0" y="5910999"/>
            <a:ext cx="55980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Image sources:  ?? and  http://</a:t>
            </a:r>
            <a:r>
              <a:rPr lang="en-US" sz="1100" dirty="0" err="1"/>
              <a:t>anh.cs.luc.edu</a:t>
            </a:r>
            <a:r>
              <a:rPr lang="en-US" sz="1100" dirty="0"/>
              <a:t>/363/notes/06DynamicDataStructures.html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AA417C3-8E48-7484-3C85-91C5FBDD3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113" y="1368090"/>
            <a:ext cx="4357938" cy="137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47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29607"/>
            <a:ext cx="8623300" cy="584745"/>
          </a:xfrm>
        </p:spPr>
        <p:txBody>
          <a:bodyPr/>
          <a:lstStyle/>
          <a:p>
            <a:r>
              <a:rPr lang="en-US" sz="2400" dirty="0"/>
              <a:t>BST efficiency depends on the order of input data</a:t>
            </a:r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6652" y="5728135"/>
            <a:ext cx="8938216" cy="1184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i="1" dirty="0"/>
          </a:p>
          <a:p>
            <a:r>
              <a:rPr lang="en-US" sz="2000" i="1" dirty="0"/>
              <a:t>Want The Good, no matter what’s the data input order? Use AVL or 2-3 Trees</a:t>
            </a:r>
          </a:p>
          <a:p>
            <a:r>
              <a:rPr lang="en-US" sz="1100" i="1" dirty="0"/>
              <a:t>Good-</a:t>
            </a:r>
            <a:r>
              <a:rPr lang="en-US" sz="1100" i="1" dirty="0" err="1"/>
              <a:t>Bad_Ugly</a:t>
            </a:r>
            <a:r>
              <a:rPr lang="en-US" sz="1100" i="1" dirty="0"/>
              <a:t> Picture Source: https://</a:t>
            </a:r>
            <a:r>
              <a:rPr lang="en-US" sz="1100" i="1" dirty="0" err="1"/>
              <a:t>www.pinterest.com.au</a:t>
            </a:r>
            <a:r>
              <a:rPr lang="en-US" sz="1100" i="1" dirty="0"/>
              <a:t>/pin/170573904624610413/</a:t>
            </a:r>
          </a:p>
          <a:p>
            <a:endParaRPr lang="en-US" sz="2000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2EBCF3C1-5240-F245-8244-536ABF88E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0309349"/>
              </p:ext>
            </p:extLst>
          </p:nvPr>
        </p:nvGraphicFramePr>
        <p:xfrm>
          <a:off x="-9155" y="1346312"/>
          <a:ext cx="9144000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90578840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2838299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105511763"/>
                    </a:ext>
                  </a:extLst>
                </a:gridCol>
              </a:tblGrid>
              <a:tr h="42194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urier" pitchFamily="2" charset="0"/>
                        </a:rPr>
                        <a:t>4 6 2 1 3 7 5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Courier" pitchFamily="2" charset="0"/>
                        </a:rPr>
                        <a:t>1 2 3 4 5 6 7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Courier" pitchFamily="2" charset="0"/>
                        </a:rPr>
                        <a:t>1 3 5 2 4 6 7</a:t>
                      </a:r>
                    </a:p>
                    <a:p>
                      <a:pPr algn="ctr"/>
                      <a:endParaRPr lang="en-US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668326"/>
                  </a:ext>
                </a:extLst>
              </a:tr>
              <a:tr h="42194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723271"/>
                  </a:ext>
                </a:extLst>
              </a:tr>
            </a:tbl>
          </a:graphicData>
        </a:graphic>
      </p:graphicFrame>
      <p:sp>
        <p:nvSpPr>
          <p:cNvPr id="9" name="Oval 8">
            <a:extLst>
              <a:ext uri="{FF2B5EF4-FFF2-40B4-BE49-F238E27FC236}">
                <a16:creationId xmlns:a16="http://schemas.microsoft.com/office/drawing/2014/main" id="{BF0F1C40-6118-6449-A89B-E305E39F0CCC}"/>
              </a:ext>
            </a:extLst>
          </p:cNvPr>
          <p:cNvSpPr/>
          <p:nvPr/>
        </p:nvSpPr>
        <p:spPr>
          <a:xfrm>
            <a:off x="1344751" y="3202101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4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949C3D6-7BB3-9643-9405-C1A7E6993B2B}"/>
              </a:ext>
            </a:extLst>
          </p:cNvPr>
          <p:cNvSpPr/>
          <p:nvPr/>
        </p:nvSpPr>
        <p:spPr>
          <a:xfrm>
            <a:off x="696679" y="3604138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2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7C43370-342C-BA4F-945E-A8C9713A3D02}"/>
              </a:ext>
            </a:extLst>
          </p:cNvPr>
          <p:cNvSpPr/>
          <p:nvPr/>
        </p:nvSpPr>
        <p:spPr>
          <a:xfrm>
            <a:off x="2052503" y="3663970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6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39CAA95-97EF-194E-97BC-AE7830EBD5FA}"/>
              </a:ext>
            </a:extLst>
          </p:cNvPr>
          <p:cNvSpPr/>
          <p:nvPr/>
        </p:nvSpPr>
        <p:spPr>
          <a:xfrm>
            <a:off x="6606829" y="2416486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1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512945-650C-F14A-900E-CA7D7E47820C}"/>
              </a:ext>
            </a:extLst>
          </p:cNvPr>
          <p:cNvSpPr/>
          <p:nvPr/>
        </p:nvSpPr>
        <p:spPr>
          <a:xfrm>
            <a:off x="392499" y="4139172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1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7F969-F8D5-5E44-9149-5BCB6A851784}"/>
              </a:ext>
            </a:extLst>
          </p:cNvPr>
          <p:cNvSpPr/>
          <p:nvPr/>
        </p:nvSpPr>
        <p:spPr>
          <a:xfrm>
            <a:off x="1819562" y="4168696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5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7C37C4-E4A4-454D-A91B-2990A8B89529}"/>
              </a:ext>
            </a:extLst>
          </p:cNvPr>
          <p:cNvSpPr/>
          <p:nvPr/>
        </p:nvSpPr>
        <p:spPr>
          <a:xfrm>
            <a:off x="2369953" y="418176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7</a:t>
            </a:r>
            <a:endParaRPr lang="en-US" dirty="0">
              <a:solidFill>
                <a:srgbClr val="0300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DD811A7-4670-C944-B252-D565DD6D26A5}"/>
              </a:ext>
            </a:extLst>
          </p:cNvPr>
          <p:cNvCxnSpPr>
            <a:stCxn id="9" idx="3"/>
            <a:endCxn id="10" idx="7"/>
          </p:cNvCxnSpPr>
          <p:nvPr/>
        </p:nvCxnSpPr>
        <p:spPr>
          <a:xfrm flipH="1">
            <a:off x="942530" y="3447952"/>
            <a:ext cx="444402" cy="198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614A4F87-10AE-C74C-AD4E-439D0F8FEA8B}"/>
              </a:ext>
            </a:extLst>
          </p:cNvPr>
          <p:cNvSpPr/>
          <p:nvPr/>
        </p:nvSpPr>
        <p:spPr>
          <a:xfrm>
            <a:off x="7130358" y="293426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3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9E3D706-3CB4-7E47-AFD2-0A208279D232}"/>
              </a:ext>
            </a:extLst>
          </p:cNvPr>
          <p:cNvSpPr/>
          <p:nvPr/>
        </p:nvSpPr>
        <p:spPr>
          <a:xfrm>
            <a:off x="7635862" y="3436768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5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A6FDBF3-0653-054F-9975-6D002CB25124}"/>
              </a:ext>
            </a:extLst>
          </p:cNvPr>
          <p:cNvSpPr/>
          <p:nvPr/>
        </p:nvSpPr>
        <p:spPr>
          <a:xfrm>
            <a:off x="6794136" y="3469299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2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204E8E4-91C3-AB4E-B165-0077714EC09C}"/>
              </a:ext>
            </a:extLst>
          </p:cNvPr>
          <p:cNvSpPr/>
          <p:nvPr/>
        </p:nvSpPr>
        <p:spPr>
          <a:xfrm>
            <a:off x="7319743" y="4071630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4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E6EDF0B-1310-064E-B8A7-B70638A7C630}"/>
              </a:ext>
            </a:extLst>
          </p:cNvPr>
          <p:cNvSpPr/>
          <p:nvPr/>
        </p:nvSpPr>
        <p:spPr>
          <a:xfrm>
            <a:off x="8152278" y="3970081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6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591C23C-3F5F-EE4E-8720-743500C304D7}"/>
              </a:ext>
            </a:extLst>
          </p:cNvPr>
          <p:cNvSpPr/>
          <p:nvPr/>
        </p:nvSpPr>
        <p:spPr>
          <a:xfrm>
            <a:off x="969629" y="4139172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3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6EF0A72-E84D-0641-AFD4-805DFD743D62}"/>
              </a:ext>
            </a:extLst>
          </p:cNvPr>
          <p:cNvSpPr/>
          <p:nvPr/>
        </p:nvSpPr>
        <p:spPr>
          <a:xfrm>
            <a:off x="8677673" y="450568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7</a:t>
            </a:r>
            <a:endParaRPr lang="en-US" dirty="0">
              <a:solidFill>
                <a:srgbClr val="030000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46BCF5E-CACE-084F-A7B1-D0AC7769C196}"/>
              </a:ext>
            </a:extLst>
          </p:cNvPr>
          <p:cNvCxnSpPr>
            <a:cxnSpLocks/>
            <a:stCxn id="10" idx="5"/>
          </p:cNvCxnSpPr>
          <p:nvPr/>
        </p:nvCxnSpPr>
        <p:spPr>
          <a:xfrm>
            <a:off x="942530" y="3849989"/>
            <a:ext cx="134005" cy="305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5FA7D17-2490-4E43-A1C9-F63E9F50D7EA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536515" y="3867587"/>
            <a:ext cx="243676" cy="2715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0D1D30C-3803-FB46-98D2-1D7CE120F4AD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1963578" y="3922181"/>
            <a:ext cx="153248" cy="2465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24459BA-7CB7-3D4C-B680-14DE588E1F97}"/>
              </a:ext>
            </a:extLst>
          </p:cNvPr>
          <p:cNvCxnSpPr>
            <a:cxnSpLocks/>
            <a:stCxn id="9" idx="5"/>
            <a:endCxn id="11" idx="1"/>
          </p:cNvCxnSpPr>
          <p:nvPr/>
        </p:nvCxnSpPr>
        <p:spPr>
          <a:xfrm>
            <a:off x="1590602" y="3447952"/>
            <a:ext cx="504082" cy="2581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150058D-E8DD-F445-8CD8-05BC98A6A746}"/>
              </a:ext>
            </a:extLst>
          </p:cNvPr>
          <p:cNvCxnSpPr>
            <a:cxnSpLocks/>
          </p:cNvCxnSpPr>
          <p:nvPr/>
        </p:nvCxnSpPr>
        <p:spPr>
          <a:xfrm>
            <a:off x="2288704" y="3925730"/>
            <a:ext cx="134005" cy="305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26FDF81-367E-2548-BB03-84E52002F2F4}"/>
              </a:ext>
            </a:extLst>
          </p:cNvPr>
          <p:cNvCxnSpPr>
            <a:cxnSpLocks/>
            <a:stCxn id="12" idx="5"/>
            <a:endCxn id="25" idx="1"/>
          </p:cNvCxnSpPr>
          <p:nvPr/>
        </p:nvCxnSpPr>
        <p:spPr>
          <a:xfrm>
            <a:off x="6852680" y="2662337"/>
            <a:ext cx="319859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5FF1BF8-F1E7-964A-BABE-18304F21EAE4}"/>
              </a:ext>
            </a:extLst>
          </p:cNvPr>
          <p:cNvCxnSpPr>
            <a:cxnSpLocks/>
          </p:cNvCxnSpPr>
          <p:nvPr/>
        </p:nvCxnSpPr>
        <p:spPr>
          <a:xfrm>
            <a:off x="7376209" y="3180116"/>
            <a:ext cx="319859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AE5B05E-5CBF-4340-B06A-7845562573F9}"/>
              </a:ext>
            </a:extLst>
          </p:cNvPr>
          <p:cNvCxnSpPr>
            <a:cxnSpLocks/>
          </p:cNvCxnSpPr>
          <p:nvPr/>
        </p:nvCxnSpPr>
        <p:spPr>
          <a:xfrm>
            <a:off x="7889862" y="3694753"/>
            <a:ext cx="319859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699B082-2D54-0F4A-9D73-807F0BE24CB4}"/>
              </a:ext>
            </a:extLst>
          </p:cNvPr>
          <p:cNvCxnSpPr>
            <a:cxnSpLocks/>
          </p:cNvCxnSpPr>
          <p:nvPr/>
        </p:nvCxnSpPr>
        <p:spPr>
          <a:xfrm>
            <a:off x="8431215" y="4245345"/>
            <a:ext cx="319859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B6BCDA-922B-9F43-876D-E0D2355C9591}"/>
              </a:ext>
            </a:extLst>
          </p:cNvPr>
          <p:cNvCxnSpPr>
            <a:cxnSpLocks/>
            <a:stCxn id="25" idx="3"/>
            <a:endCxn id="27" idx="0"/>
          </p:cNvCxnSpPr>
          <p:nvPr/>
        </p:nvCxnSpPr>
        <p:spPr>
          <a:xfrm flipH="1">
            <a:off x="6938152" y="3180116"/>
            <a:ext cx="234387" cy="2891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86776E2-04CF-0644-A5F4-7DB09C200E03}"/>
              </a:ext>
            </a:extLst>
          </p:cNvPr>
          <p:cNvCxnSpPr>
            <a:cxnSpLocks/>
            <a:endCxn id="28" idx="0"/>
          </p:cNvCxnSpPr>
          <p:nvPr/>
        </p:nvCxnSpPr>
        <p:spPr>
          <a:xfrm flipH="1">
            <a:off x="7463759" y="3734990"/>
            <a:ext cx="204446" cy="3366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D008C3D5-3AFB-C14C-BBAC-4846322657ED}"/>
              </a:ext>
            </a:extLst>
          </p:cNvPr>
          <p:cNvSpPr/>
          <p:nvPr/>
        </p:nvSpPr>
        <p:spPr>
          <a:xfrm>
            <a:off x="3841506" y="194854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1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D67603D3-6501-E347-B4D1-D84B64EAD110}"/>
              </a:ext>
            </a:extLst>
          </p:cNvPr>
          <p:cNvSpPr/>
          <p:nvPr/>
        </p:nvSpPr>
        <p:spPr>
          <a:xfrm>
            <a:off x="4221019" y="250850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2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239B5F1A-F815-EF4E-902D-537C263482FF}"/>
              </a:ext>
            </a:extLst>
          </p:cNvPr>
          <p:cNvSpPr/>
          <p:nvPr/>
        </p:nvSpPr>
        <p:spPr>
          <a:xfrm>
            <a:off x="5156366" y="4131994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5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E8EC4321-FC0A-BC4F-8C3D-46C7BE02D76C}"/>
              </a:ext>
            </a:extLst>
          </p:cNvPr>
          <p:cNvSpPr/>
          <p:nvPr/>
        </p:nvSpPr>
        <p:spPr>
          <a:xfrm>
            <a:off x="5434117" y="4673064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6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5C19250-DA10-644E-AF3B-CD602D532AE8}"/>
              </a:ext>
            </a:extLst>
          </p:cNvPr>
          <p:cNvSpPr/>
          <p:nvPr/>
        </p:nvSpPr>
        <p:spPr>
          <a:xfrm>
            <a:off x="5825821" y="5223656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7</a:t>
            </a:r>
            <a:endParaRPr lang="en-US" dirty="0">
              <a:solidFill>
                <a:srgbClr val="030000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5115B85-D4C4-9942-9191-AD21638A8085}"/>
              </a:ext>
            </a:extLst>
          </p:cNvPr>
          <p:cNvCxnSpPr>
            <a:cxnSpLocks/>
            <a:endCxn id="66" idx="1"/>
          </p:cNvCxnSpPr>
          <p:nvPr/>
        </p:nvCxnSpPr>
        <p:spPr>
          <a:xfrm>
            <a:off x="4082180" y="2236577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Oval 82">
            <a:extLst>
              <a:ext uri="{FF2B5EF4-FFF2-40B4-BE49-F238E27FC236}">
                <a16:creationId xmlns:a16="http://schemas.microsoft.com/office/drawing/2014/main" id="{67A07460-3650-0044-811F-44B9809C069B}"/>
              </a:ext>
            </a:extLst>
          </p:cNvPr>
          <p:cNvSpPr/>
          <p:nvPr/>
        </p:nvSpPr>
        <p:spPr>
          <a:xfrm>
            <a:off x="4527207" y="3029363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3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16FFBB0E-C56E-5342-ADF5-B841A0061C92}"/>
              </a:ext>
            </a:extLst>
          </p:cNvPr>
          <p:cNvSpPr/>
          <p:nvPr/>
        </p:nvSpPr>
        <p:spPr>
          <a:xfrm>
            <a:off x="4838629" y="3581796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4</a:t>
            </a:r>
            <a:endParaRPr lang="en-US" dirty="0">
              <a:solidFill>
                <a:srgbClr val="030000"/>
              </a:solidFill>
            </a:endParaRP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500A6EE-1473-A64B-9C0F-BE54B0803260}"/>
              </a:ext>
            </a:extLst>
          </p:cNvPr>
          <p:cNvCxnSpPr>
            <a:cxnSpLocks/>
          </p:cNvCxnSpPr>
          <p:nvPr/>
        </p:nvCxnSpPr>
        <p:spPr>
          <a:xfrm>
            <a:off x="4424209" y="2779580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CD6FCC51-C2A1-B045-B948-00573D2DBE9F}"/>
              </a:ext>
            </a:extLst>
          </p:cNvPr>
          <p:cNvCxnSpPr>
            <a:cxnSpLocks/>
          </p:cNvCxnSpPr>
          <p:nvPr/>
        </p:nvCxnSpPr>
        <p:spPr>
          <a:xfrm>
            <a:off x="5025860" y="3844435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AB257779-748D-1443-9268-341E5F8D5AC6}"/>
              </a:ext>
            </a:extLst>
          </p:cNvPr>
          <p:cNvCxnSpPr>
            <a:cxnSpLocks/>
          </p:cNvCxnSpPr>
          <p:nvPr/>
        </p:nvCxnSpPr>
        <p:spPr>
          <a:xfrm>
            <a:off x="4724729" y="3312585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EEFBE2A6-4434-DD42-A68C-E892AA180E71}"/>
              </a:ext>
            </a:extLst>
          </p:cNvPr>
          <p:cNvCxnSpPr>
            <a:cxnSpLocks/>
            <a:stCxn id="68" idx="5"/>
          </p:cNvCxnSpPr>
          <p:nvPr/>
        </p:nvCxnSpPr>
        <p:spPr>
          <a:xfrm>
            <a:off x="5679968" y="4918915"/>
            <a:ext cx="201559" cy="3047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B46FC7A7-D826-BA49-BF3F-A8938300E7B5}"/>
              </a:ext>
            </a:extLst>
          </p:cNvPr>
          <p:cNvCxnSpPr>
            <a:cxnSpLocks/>
          </p:cNvCxnSpPr>
          <p:nvPr/>
        </p:nvCxnSpPr>
        <p:spPr>
          <a:xfrm>
            <a:off x="5353888" y="4410504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2" name="Picture 91">
            <a:extLst>
              <a:ext uri="{FF2B5EF4-FFF2-40B4-BE49-F238E27FC236}">
                <a16:creationId xmlns:a16="http://schemas.microsoft.com/office/drawing/2014/main" id="{41EAC689-12DD-5B40-959E-9081088B0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77" y="511570"/>
            <a:ext cx="2057980" cy="851578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3B4B12D2-F38C-1643-BBF7-69181DA98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2552" y="493102"/>
            <a:ext cx="2084353" cy="871783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1F0C748B-1108-D84E-8DEE-AB9070DDF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3548" y="498847"/>
            <a:ext cx="2124868" cy="8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407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817BD-0931-0548-96ED-8537B9F12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584745"/>
          </a:xfrm>
        </p:spPr>
        <p:txBody>
          <a:bodyPr/>
          <a:lstStyle/>
          <a:p>
            <a:r>
              <a:rPr lang="en-US" sz="2400" dirty="0"/>
              <a:t>Lab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2C9FD-DDC5-1D41-9444-53F5215B4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851" y="745330"/>
            <a:ext cx="8623300" cy="5530057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1600" dirty="0"/>
              <a:t>Q&amp;A on previous week materials, and/or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 [Optional] Implement BST: insert, build tree from data, printing the tree. Note:</a:t>
            </a:r>
          </a:p>
          <a:p>
            <a:pPr lvl="1"/>
            <a:r>
              <a:rPr lang="en-US" sz="1400" dirty="0"/>
              <a:t>Build your program from scratch</a:t>
            </a:r>
          </a:p>
          <a:p>
            <a:pPr lvl="1"/>
            <a:r>
              <a:rPr lang="en-US" sz="1400" dirty="0"/>
              <a:t>But you can use last week list and queue modules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And/or: [Optional] Implement 2-3-4 Tree with the above operations 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For easy printing of trees, first build a complete tree using data: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/>
              <a:t>     </a:t>
            </a:r>
            <a:r>
              <a:rPr lang="en-US" sz="1600" dirty="0">
                <a:solidFill>
                  <a:srgbClr val="0070C0"/>
                </a:solidFill>
                <a:latin typeface="Courier" pitchFamily="2" charset="0"/>
              </a:rPr>
              <a:t>50 30 80 20 40 60 90 15 25 35 45 55 65</a:t>
            </a:r>
          </a:p>
          <a:p>
            <a:pPr>
              <a:spcBef>
                <a:spcPts val="600"/>
              </a:spcBef>
            </a:pPr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C3F8F-5998-8F47-BA4B-9D2550E5B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292AE-DBC3-544E-AC65-8AD38E479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2EE1B-1484-8E4C-B734-63993E2D0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CD5410E-1322-A740-A6DF-B301DB0376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857240"/>
              </p:ext>
            </p:extLst>
          </p:nvPr>
        </p:nvGraphicFramePr>
        <p:xfrm>
          <a:off x="-1" y="3212976"/>
          <a:ext cx="4809109" cy="274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9109">
                  <a:extLst>
                    <a:ext uri="{9D8B030D-6E8A-4147-A177-3AD203B41FA5}">
                      <a16:colId xmlns:a16="http://schemas.microsoft.com/office/drawing/2014/main" val="1177456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</a:t>
                      </a:r>
                      <a:r>
                        <a:rPr lang="en-US" dirty="0" err="1"/>
                        <a:t>defs</a:t>
                      </a:r>
                      <a:r>
                        <a:rPr lang="en-US" dirty="0"/>
                        <a:t> for binary trees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63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typedef struct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treenode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*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tree_t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struct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treenode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{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 int key;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tree_t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left, right;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} 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610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kern="1200" dirty="0" err="1">
                          <a:solidFill>
                            <a:srgbClr val="0070C0"/>
                          </a:solidFill>
                          <a:latin typeface="Courier" pitchFamily="2" charset="0"/>
                          <a:ea typeface="+mn-ea"/>
                          <a:cs typeface="+mn-cs"/>
                        </a:rPr>
                        <a:t>tree_t</a:t>
                      </a:r>
                      <a:r>
                        <a:rPr lang="en-US" sz="1800" kern="1200" dirty="0">
                          <a:solidFill>
                            <a:srgbClr val="0070C0"/>
                          </a:solidFill>
                          <a:latin typeface="Courier" pitchFamily="2" charset="0"/>
                          <a:ea typeface="+mn-ea"/>
                          <a:cs typeface="+mn-cs"/>
                        </a:rPr>
                        <a:t> insert(</a:t>
                      </a:r>
                      <a:r>
                        <a:rPr lang="en-US" sz="1800" kern="1200" dirty="0" err="1">
                          <a:solidFill>
                            <a:srgbClr val="0070C0"/>
                          </a:solidFill>
                          <a:latin typeface="Courier" pitchFamily="2" charset="0"/>
                          <a:ea typeface="+mn-ea"/>
                          <a:cs typeface="+mn-cs"/>
                        </a:rPr>
                        <a:t>tree_t</a:t>
                      </a:r>
                      <a:r>
                        <a:rPr lang="en-US" sz="1800" kern="1200" dirty="0">
                          <a:solidFill>
                            <a:srgbClr val="0070C0"/>
                          </a:solidFill>
                          <a:latin typeface="Courier" pitchFamily="2" charset="0"/>
                          <a:ea typeface="+mn-ea"/>
                          <a:cs typeface="+mn-cs"/>
                        </a:rPr>
                        <a:t> t, int key); </a:t>
                      </a:r>
                    </a:p>
                    <a:p>
                      <a:r>
                        <a:rPr lang="en-US" sz="1800" kern="1200" dirty="0">
                          <a:solidFill>
                            <a:srgbClr val="0070C0"/>
                          </a:solidFill>
                          <a:latin typeface="Courier" pitchFamily="2" charset="0"/>
                          <a:ea typeface="+mn-ea"/>
                          <a:cs typeface="+mn-cs"/>
                        </a:rPr>
                        <a:t>//OR</a:t>
                      </a:r>
                    </a:p>
                    <a:p>
                      <a:r>
                        <a:rPr lang="en-US" sz="1800" kern="1200" dirty="0">
                          <a:solidFill>
                            <a:srgbClr val="0070C0"/>
                          </a:solidFill>
                          <a:latin typeface="Courier" pitchFamily="2" charset="0"/>
                          <a:ea typeface="+mn-ea"/>
                          <a:cs typeface="+mn-cs"/>
                        </a:rPr>
                        <a:t>void insert(</a:t>
                      </a:r>
                      <a:r>
                        <a:rPr lang="en-US" sz="1800" kern="1200" dirty="0" err="1">
                          <a:solidFill>
                            <a:srgbClr val="0070C0"/>
                          </a:solidFill>
                          <a:latin typeface="Courier" pitchFamily="2" charset="0"/>
                          <a:ea typeface="+mn-ea"/>
                          <a:cs typeface="+mn-cs"/>
                        </a:rPr>
                        <a:t>tree_t</a:t>
                      </a:r>
                      <a:r>
                        <a:rPr lang="en-US" sz="1800" kern="1200" dirty="0">
                          <a:solidFill>
                            <a:srgbClr val="0070C0"/>
                          </a:solidFill>
                          <a:latin typeface="Courier" pitchFamily="2" charset="0"/>
                          <a:ea typeface="+mn-ea"/>
                          <a:cs typeface="+mn-cs"/>
                        </a:rPr>
                        <a:t> *t, int key);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179023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9608066-6310-124F-A006-48EFC1BD5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641987"/>
              </p:ext>
            </p:extLst>
          </p:nvPr>
        </p:nvGraphicFramePr>
        <p:xfrm>
          <a:off x="4877891" y="3007361"/>
          <a:ext cx="4266629" cy="36331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6629">
                  <a:extLst>
                    <a:ext uri="{9D8B030D-6E8A-4147-A177-3AD203B41FA5}">
                      <a16:colId xmlns:a16="http://schemas.microsoft.com/office/drawing/2014/main" val="1177456525"/>
                    </a:ext>
                  </a:extLst>
                </a:gridCol>
              </a:tblGrid>
              <a:tr h="367965">
                <a:tc>
                  <a:txBody>
                    <a:bodyPr/>
                    <a:lstStyle/>
                    <a:p>
                      <a:r>
                        <a:rPr lang="en-US" dirty="0"/>
                        <a:t>Example of creating a tree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63871"/>
                  </a:ext>
                </a:extLst>
              </a:tr>
              <a:tr h="3005048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tree_t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t= NULL;</a:t>
                      </a:r>
                    </a:p>
                    <a:p>
                      <a:endParaRPr lang="en-US" sz="1000" dirty="0">
                        <a:solidFill>
                          <a:srgbClr val="0070C0"/>
                        </a:solidFill>
                        <a:latin typeface="Courier" pitchFamily="2" charset="0"/>
                      </a:endParaRP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//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insert 10 to tree t 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t= insert(t, 10); //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insert(&amp;t, 10);  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//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depending on insert header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610642"/>
                  </a:ext>
                </a:extLst>
              </a:tr>
              <a:tr h="2601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17902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6231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Rotations to rebalance AVL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i="1" dirty="0"/>
              <a:t>At the start: </a:t>
            </a:r>
            <a:r>
              <a:rPr lang="en-US" sz="2400" dirty="0"/>
              <a:t>an empty BST is an AVL</a:t>
            </a:r>
          </a:p>
          <a:p>
            <a:r>
              <a:rPr lang="en-US" sz="2400" i="1" dirty="0"/>
              <a:t>Problem:</a:t>
            </a:r>
            <a:r>
              <a:rPr lang="en-US" sz="2400" dirty="0"/>
              <a:t> After a insertion/deletion, the resulted tree might become unbalanced</a:t>
            </a:r>
          </a:p>
          <a:p>
            <a:r>
              <a:rPr lang="en-US" sz="2400" i="1" dirty="0"/>
              <a:t>Approach</a:t>
            </a:r>
            <a:r>
              <a:rPr lang="en-US" sz="2400" dirty="0"/>
              <a:t>: use Rotations to rebalance. </a:t>
            </a:r>
          </a:p>
          <a:p>
            <a:endParaRPr lang="en-US" sz="2400" dirty="0"/>
          </a:p>
          <a:p>
            <a:r>
              <a:rPr lang="en-US" sz="2400" dirty="0"/>
              <a:t>To rotate:</a:t>
            </a:r>
          </a:p>
          <a:p>
            <a:pPr marL="0" indent="0">
              <a:buNone/>
            </a:pPr>
            <a:r>
              <a:rPr lang="en-US" sz="2400" dirty="0"/>
              <a:t>       When? What? How?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42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701716" cy="440729"/>
          </a:xfrm>
        </p:spPr>
        <p:txBody>
          <a:bodyPr/>
          <a:lstStyle/>
          <a:p>
            <a:r>
              <a:rPr lang="en-US" sz="2400" dirty="0"/>
              <a:t>What’s a balanced BST?</a:t>
            </a:r>
            <a:endParaRPr lang="en-US" sz="2800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764703"/>
            <a:ext cx="8623300" cy="5875809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solidFill>
                  <a:srgbClr val="002060"/>
                </a:solidFill>
                <a:effectLst/>
              </a:rPr>
              <a:t>Q 9.2: </a:t>
            </a:r>
            <a:r>
              <a:rPr lang="en-US" sz="2000" dirty="0">
                <a:effectLst/>
              </a:rPr>
              <a:t>A node’s ‘</a:t>
            </a:r>
            <a:r>
              <a:rPr lang="en-US" sz="2000" i="1" dirty="0">
                <a:effectLst/>
              </a:rPr>
              <a:t>balance factor</a:t>
            </a:r>
            <a:r>
              <a:rPr lang="en-US" sz="2000" dirty="0">
                <a:effectLst/>
              </a:rPr>
              <a:t>’ is defined as the height of its right subtree minus the height of its left subtree. Calculate the balance factor of each node in the following binary search tree. </a:t>
            </a: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400" dirty="0">
              <a:effectLst/>
            </a:endParaRPr>
          </a:p>
          <a:p>
            <a:pPr marL="0" indent="0">
              <a:buNone/>
            </a:pPr>
            <a:r>
              <a:rPr lang="en-US" sz="2000" i="1" dirty="0">
                <a:effectLst/>
              </a:rPr>
              <a:t>Balanced tree</a:t>
            </a:r>
            <a:r>
              <a:rPr lang="en-US" sz="2000" dirty="0">
                <a:effectLst/>
              </a:rPr>
              <a:t> = when the balance factor of each node is 0, -1, or +1</a:t>
            </a:r>
          </a:p>
          <a:p>
            <a:pPr marL="0" indent="0">
              <a:buNone/>
            </a:pPr>
            <a:r>
              <a:rPr lang="en-US" sz="2000" dirty="0">
                <a:effectLst/>
              </a:rPr>
              <a:t>                          = for each node, the difference of subtree heights is at most 1</a:t>
            </a: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88" y="2583942"/>
            <a:ext cx="3861429" cy="187220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0680645-27E9-464C-9AE4-A009FE6171EA}"/>
              </a:ext>
            </a:extLst>
          </p:cNvPr>
          <p:cNvSpPr/>
          <p:nvPr/>
        </p:nvSpPr>
        <p:spPr>
          <a:xfrm>
            <a:off x="4303713" y="1664804"/>
            <a:ext cx="4840287" cy="35283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Note on balance factor (</a:t>
            </a:r>
            <a:r>
              <a:rPr lang="en-US" sz="1800" dirty="0">
                <a:solidFill>
                  <a:srgbClr val="080FAC"/>
                </a:solidFill>
              </a:rPr>
              <a:t>BF</a:t>
            </a:r>
            <a:r>
              <a:rPr lang="en-US" sz="1800" dirty="0"/>
              <a:t>) definition</a:t>
            </a:r>
          </a:p>
          <a:p>
            <a:pPr algn="ctr"/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Popular (as in lectures): </a:t>
            </a:r>
          </a:p>
          <a:p>
            <a:r>
              <a:rPr lang="en-US" sz="1800" dirty="0"/>
              <a:t>     </a:t>
            </a:r>
            <a:r>
              <a:rPr lang="en-US" sz="1800" dirty="0">
                <a:solidFill>
                  <a:srgbClr val="080FAC"/>
                </a:solidFill>
              </a:rPr>
              <a:t>BF= height(</a:t>
            </a:r>
            <a:r>
              <a:rPr lang="en-US" sz="1800" dirty="0" err="1">
                <a:solidFill>
                  <a:srgbClr val="080FAC"/>
                </a:solidFill>
              </a:rPr>
              <a:t>T.left</a:t>
            </a:r>
            <a:r>
              <a:rPr lang="en-US" sz="1800" dirty="0">
                <a:solidFill>
                  <a:srgbClr val="080FAC"/>
                </a:solidFill>
              </a:rPr>
              <a:t>) - height(</a:t>
            </a:r>
            <a:r>
              <a:rPr lang="en-US" sz="1800" dirty="0" err="1">
                <a:solidFill>
                  <a:srgbClr val="080FAC"/>
                </a:solidFill>
              </a:rPr>
              <a:t>T.right</a:t>
            </a:r>
            <a:r>
              <a:rPr lang="en-US" sz="1800" dirty="0">
                <a:solidFill>
                  <a:srgbClr val="080FAC"/>
                </a:solidFill>
              </a:rPr>
              <a:t>)</a:t>
            </a:r>
            <a:r>
              <a:rPr lang="en-US" sz="1800" dirty="0"/>
              <a:t> 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Option 2 (here): </a:t>
            </a:r>
          </a:p>
          <a:p>
            <a:r>
              <a:rPr lang="en-US" sz="1800" dirty="0"/>
              <a:t>       </a:t>
            </a:r>
            <a:r>
              <a:rPr lang="en-US" sz="1800" dirty="0">
                <a:solidFill>
                  <a:srgbClr val="080FAC"/>
                </a:solidFill>
              </a:rPr>
              <a:t>height(</a:t>
            </a:r>
            <a:r>
              <a:rPr lang="en-US" sz="1800" dirty="0" err="1">
                <a:solidFill>
                  <a:srgbClr val="080FAC"/>
                </a:solidFill>
              </a:rPr>
              <a:t>T.right</a:t>
            </a:r>
            <a:r>
              <a:rPr lang="en-US" sz="1800" dirty="0">
                <a:solidFill>
                  <a:srgbClr val="080FAC"/>
                </a:solidFill>
              </a:rPr>
              <a:t>) - height(</a:t>
            </a:r>
            <a:r>
              <a:rPr lang="en-US" sz="1800" dirty="0" err="1">
                <a:solidFill>
                  <a:srgbClr val="080FAC"/>
                </a:solidFill>
              </a:rPr>
              <a:t>T.left</a:t>
            </a:r>
            <a:r>
              <a:rPr lang="en-US" sz="1800" dirty="0">
                <a:solidFill>
                  <a:srgbClr val="080FAC"/>
                </a:solidFill>
              </a:rPr>
              <a:t>)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Any of them is OK, but needs </a:t>
            </a:r>
            <a:r>
              <a:rPr lang="en-US" sz="1800" b="1" dirty="0"/>
              <a:t>consistency</a:t>
            </a:r>
            <a:r>
              <a:rPr lang="en-US" sz="1800" dirty="0"/>
              <a:t>! </a:t>
            </a:r>
          </a:p>
          <a:p>
            <a:r>
              <a:rPr lang="en-US" sz="1800" dirty="0"/>
              <a:t>When manually operating we just need absolute value of the height difference.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24882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7571"/>
            <a:ext cx="8623300" cy="920750"/>
          </a:xfrm>
        </p:spPr>
        <p:txBody>
          <a:bodyPr/>
          <a:lstStyle/>
          <a:p>
            <a:r>
              <a:rPr lang="en-US" sz="2400" dirty="0"/>
              <a:t>BST: what’s  a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48313"/>
            <a:ext cx="8888413" cy="2279687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dirty="0">
                <a:solidFill>
                  <a:srgbClr val="080FAC"/>
                </a:solidFill>
              </a:rPr>
              <a:t>rotation</a:t>
            </a:r>
            <a:r>
              <a:rPr lang="en-US" sz="2000" dirty="0"/>
              <a:t> reverses the parent-child relationship of 2 parent-child nodes, reserving the BST search property</a:t>
            </a:r>
          </a:p>
          <a:p>
            <a:r>
              <a:rPr lang="en-US" sz="2000" dirty="0">
                <a:solidFill>
                  <a:srgbClr val="080FAC"/>
                </a:solidFill>
              </a:rPr>
              <a:t>left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080FAC"/>
                </a:solidFill>
              </a:rPr>
              <a:t>rotation</a:t>
            </a:r>
            <a:r>
              <a:rPr lang="en-US" sz="2000" dirty="0"/>
              <a:t>: rotate </a:t>
            </a:r>
            <a:r>
              <a:rPr lang="en-US" sz="2000" dirty="0">
                <a:solidFill>
                  <a:srgbClr val="0070C0"/>
                </a:solidFill>
              </a:rPr>
              <a:t>parent</a:t>
            </a:r>
            <a:r>
              <a:rPr lang="en-US" sz="2000" dirty="0"/>
              <a:t> down to the left (to become the left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child</a:t>
            </a:r>
            <a:r>
              <a:rPr lang="en-US" sz="2000" dirty="0"/>
              <a:t>)</a:t>
            </a:r>
          </a:p>
          <a:p>
            <a:r>
              <a:rPr lang="en-US" sz="2000" dirty="0">
                <a:solidFill>
                  <a:srgbClr val="080FAC"/>
                </a:solidFill>
              </a:rPr>
              <a:t>right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080FAC"/>
                </a:solidFill>
              </a:rPr>
              <a:t>rotation</a:t>
            </a:r>
            <a:r>
              <a:rPr lang="en-US" sz="2000" dirty="0"/>
              <a:t>: rotate </a:t>
            </a:r>
            <a:r>
              <a:rPr lang="en-US" sz="2000" dirty="0">
                <a:solidFill>
                  <a:srgbClr val="0070C0"/>
                </a:solidFill>
              </a:rPr>
              <a:t>parent</a:t>
            </a:r>
            <a:r>
              <a:rPr lang="en-US" sz="2000" dirty="0"/>
              <a:t> down to the right (to become the right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child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/>
              <a:t>Note: we </a:t>
            </a:r>
            <a:r>
              <a:rPr lang="en-US" sz="2000" b="1" dirty="0"/>
              <a:t>rotate a parent</a:t>
            </a:r>
            <a:r>
              <a:rPr lang="en-US" sz="2000" dirty="0"/>
              <a:t>, we do not rotate a child.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835696" y="3212976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9" name="Straight Connector 8"/>
          <p:cNvCxnSpPr>
            <a:stCxn id="7" idx="5"/>
            <a:endCxn id="10" idx="1"/>
          </p:cNvCxnSpPr>
          <p:nvPr/>
        </p:nvCxnSpPr>
        <p:spPr>
          <a:xfrm>
            <a:off x="2204472" y="3581752"/>
            <a:ext cx="572631" cy="5585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2713831" y="4077072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8" name="Oval 27"/>
          <p:cNvSpPr/>
          <p:nvPr/>
        </p:nvSpPr>
        <p:spPr>
          <a:xfrm>
            <a:off x="2713831" y="5193919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9" name="Oval 28"/>
          <p:cNvSpPr/>
          <p:nvPr/>
        </p:nvSpPr>
        <p:spPr>
          <a:xfrm>
            <a:off x="1581522" y="6025902"/>
            <a:ext cx="368776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30" name="Straight Connector 29"/>
          <p:cNvCxnSpPr>
            <a:cxnSpLocks/>
            <a:stCxn id="28" idx="3"/>
            <a:endCxn id="29" idx="7"/>
          </p:cNvCxnSpPr>
          <p:nvPr/>
        </p:nvCxnSpPr>
        <p:spPr>
          <a:xfrm flipH="1">
            <a:off x="1896292" y="5562695"/>
            <a:ext cx="871545" cy="526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64077716-9595-6E4E-A3B1-6A035BCEF9DC}"/>
              </a:ext>
            </a:extLst>
          </p:cNvPr>
          <p:cNvSpPr/>
          <p:nvPr/>
        </p:nvSpPr>
        <p:spPr>
          <a:xfrm>
            <a:off x="6977362" y="3810199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DB2F5CB-AF2A-9747-BA88-01FB7BFD9974}"/>
              </a:ext>
            </a:extLst>
          </p:cNvPr>
          <p:cNvCxnSpPr>
            <a:cxnSpLocks/>
            <a:stCxn id="17" idx="7"/>
            <a:endCxn id="19" idx="3"/>
          </p:cNvCxnSpPr>
          <p:nvPr/>
        </p:nvCxnSpPr>
        <p:spPr>
          <a:xfrm flipV="1">
            <a:off x="7346138" y="3339629"/>
            <a:ext cx="739382" cy="5338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6CC34D2D-5DE8-FA4B-9170-C8E41BDF646A}"/>
              </a:ext>
            </a:extLst>
          </p:cNvPr>
          <p:cNvSpPr/>
          <p:nvPr/>
        </p:nvSpPr>
        <p:spPr>
          <a:xfrm>
            <a:off x="8022248" y="2970853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1C2A076-B764-7944-99B7-B60B3642190F}"/>
              </a:ext>
            </a:extLst>
          </p:cNvPr>
          <p:cNvSpPr/>
          <p:nvPr/>
        </p:nvSpPr>
        <p:spPr>
          <a:xfrm>
            <a:off x="8022248" y="5873150"/>
            <a:ext cx="356057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F440FC6-2101-DD4E-BE6B-E09EEB8C84CC}"/>
              </a:ext>
            </a:extLst>
          </p:cNvPr>
          <p:cNvSpPr/>
          <p:nvPr/>
        </p:nvSpPr>
        <p:spPr>
          <a:xfrm>
            <a:off x="6965930" y="5041385"/>
            <a:ext cx="356057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4338B3-B2B1-E74E-99D4-3C5E293EB05E}"/>
              </a:ext>
            </a:extLst>
          </p:cNvPr>
          <p:cNvCxnSpPr>
            <a:cxnSpLocks/>
            <a:stCxn id="31" idx="1"/>
            <a:endCxn id="32" idx="5"/>
          </p:cNvCxnSpPr>
          <p:nvPr/>
        </p:nvCxnSpPr>
        <p:spPr>
          <a:xfrm flipH="1" flipV="1">
            <a:off x="7269844" y="5410161"/>
            <a:ext cx="804547" cy="5262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927DAF-0BD0-6F49-BD44-9EA5550E148C}"/>
              </a:ext>
            </a:extLst>
          </p:cNvPr>
          <p:cNvCxnSpPr>
            <a:cxnSpLocks/>
          </p:cNvCxnSpPr>
          <p:nvPr/>
        </p:nvCxnSpPr>
        <p:spPr>
          <a:xfrm flipV="1">
            <a:off x="4067944" y="3861048"/>
            <a:ext cx="2370956" cy="124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4C806CC-EEA0-5349-A914-D9158EF2F077}"/>
              </a:ext>
            </a:extLst>
          </p:cNvPr>
          <p:cNvSpPr txBox="1"/>
          <p:nvPr/>
        </p:nvSpPr>
        <p:spPr>
          <a:xfrm>
            <a:off x="3707634" y="3359427"/>
            <a:ext cx="3243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Rotate        (to the left)</a:t>
            </a:r>
          </a:p>
          <a:p>
            <a:endParaRPr lang="en-US" sz="2000" dirty="0"/>
          </a:p>
          <a:p>
            <a:r>
              <a:rPr lang="en-US" sz="2000" i="1" dirty="0"/>
              <a:t>right rotation impossible!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A803850-FB36-B145-A84B-532F0D2347B1}"/>
              </a:ext>
            </a:extLst>
          </p:cNvPr>
          <p:cNvCxnSpPr>
            <a:cxnSpLocks/>
          </p:cNvCxnSpPr>
          <p:nvPr/>
        </p:nvCxnSpPr>
        <p:spPr>
          <a:xfrm flipV="1">
            <a:off x="4005311" y="5549130"/>
            <a:ext cx="2370956" cy="124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36C174E-E3EA-3E44-A3B7-3AB928E31263}"/>
              </a:ext>
            </a:extLst>
          </p:cNvPr>
          <p:cNvSpPr txBox="1"/>
          <p:nvPr/>
        </p:nvSpPr>
        <p:spPr>
          <a:xfrm>
            <a:off x="3823528" y="5041298"/>
            <a:ext cx="30701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Rotate        (to the right)</a:t>
            </a:r>
          </a:p>
          <a:p>
            <a:endParaRPr lang="en-US" sz="2000" dirty="0"/>
          </a:p>
          <a:p>
            <a:r>
              <a:rPr lang="en-US" sz="2000" i="1" dirty="0"/>
              <a:t>NO left rotation here! 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F37C7E3-D8DD-814D-AF1A-FACFF58AF7B8}"/>
              </a:ext>
            </a:extLst>
          </p:cNvPr>
          <p:cNvSpPr/>
          <p:nvPr/>
        </p:nvSpPr>
        <p:spPr>
          <a:xfrm>
            <a:off x="4593897" y="3344506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B14ACFB-EE6F-EF40-8A02-49A9FE72D823}"/>
              </a:ext>
            </a:extLst>
          </p:cNvPr>
          <p:cNvSpPr/>
          <p:nvPr/>
        </p:nvSpPr>
        <p:spPr>
          <a:xfrm>
            <a:off x="4771471" y="5056098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D8F7F2-3D59-F381-C1E2-99ECC45A6960}"/>
              </a:ext>
            </a:extLst>
          </p:cNvPr>
          <p:cNvCxnSpPr/>
          <p:nvPr/>
        </p:nvCxnSpPr>
        <p:spPr>
          <a:xfrm>
            <a:off x="451262" y="4869160"/>
            <a:ext cx="8488114" cy="0"/>
          </a:xfrm>
          <a:prstGeom prst="line">
            <a:avLst/>
          </a:prstGeom>
          <a:ln w="12700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690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440729"/>
          </a:xfrm>
        </p:spPr>
        <p:txBody>
          <a:bodyPr/>
          <a:lstStyle/>
          <a:p>
            <a:r>
              <a:rPr lang="en-US" sz="2800" dirty="0"/>
              <a:t>Q 9.1 [class]: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497" y="836712"/>
            <a:ext cx="8623300" cy="5184576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effectLst/>
              </a:rPr>
              <a:t>In the following binary trees, rotate the ‘X’ node to the right (that is, rotate it and its left child). Do these rotations improve the overall balance of the tree? 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      (c)                                                      (b)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Recall: Only 2 types of rotations:  </a:t>
            </a:r>
            <a:r>
              <a:rPr lang="en-US" sz="2400" i="1" dirty="0"/>
              <a:t>Right Rotation</a:t>
            </a:r>
            <a:r>
              <a:rPr lang="en-US" sz="2400" dirty="0"/>
              <a:t> (a node and its left child), and </a:t>
            </a:r>
            <a:r>
              <a:rPr lang="en-US" sz="2400" i="1" dirty="0"/>
              <a:t>Left Rotation</a:t>
            </a:r>
            <a:r>
              <a:rPr lang="en-US" sz="2400" dirty="0"/>
              <a:t> ( a node and its right child)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3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940" y="2796455"/>
            <a:ext cx="1767223" cy="21545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4380" y="2666176"/>
            <a:ext cx="2193433" cy="2146262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831A8576-3B1E-A900-4790-7E09E5DA59FC}"/>
              </a:ext>
            </a:extLst>
          </p:cNvPr>
          <p:cNvSpPr/>
          <p:nvPr/>
        </p:nvSpPr>
        <p:spPr>
          <a:xfrm>
            <a:off x="1511896" y="3548886"/>
            <a:ext cx="939622" cy="38084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X</a:t>
            </a:r>
            <a:r>
              <a:rPr lang="en-US" sz="1200" b="1" dirty="0" err="1">
                <a:solidFill>
                  <a:schemeClr val="tx1"/>
                </a:solidFill>
                <a:sym typeface="Wingdings"/>
              </a:rPr>
              <a:t>right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FEDDBB05-C9E9-7038-45A5-13E756859451}"/>
              </a:ext>
            </a:extLst>
          </p:cNvPr>
          <p:cNvSpPr/>
          <p:nvPr/>
        </p:nvSpPr>
        <p:spPr>
          <a:xfrm>
            <a:off x="5652120" y="3741686"/>
            <a:ext cx="1028690" cy="31908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X</a:t>
            </a:r>
            <a:r>
              <a:rPr lang="en-US" sz="1200" b="1" dirty="0" err="1">
                <a:solidFill>
                  <a:schemeClr val="tx1"/>
                </a:solidFill>
                <a:sym typeface="Wingdings"/>
              </a:rPr>
              <a:t>right</a:t>
            </a:r>
            <a:endParaRPr lang="en-US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40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440729"/>
          </a:xfrm>
        </p:spPr>
        <p:txBody>
          <a:bodyPr/>
          <a:lstStyle/>
          <a:p>
            <a:r>
              <a:rPr lang="en-US" sz="2800" dirty="0"/>
              <a:t>Problem 1 [class]: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497" y="836712"/>
            <a:ext cx="8623300" cy="5184576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effectLst/>
              </a:rPr>
              <a:t>In the following binary trees, rotate the ‘X’ node to the right (that is, rotate it and its left child). Do these rotations improve the overall balance of the tree? 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             (a)                          </a:t>
            </a:r>
          </a:p>
          <a:p>
            <a:pPr marL="0" indent="0">
              <a:buNone/>
            </a:pPr>
            <a:r>
              <a:rPr lang="en-US" sz="2400" dirty="0"/>
              <a:t>                                      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                                      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3" y="2780928"/>
            <a:ext cx="2880320" cy="2259561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3102879" y="3533578"/>
            <a:ext cx="978408" cy="74637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X</a:t>
            </a:r>
            <a:r>
              <a:rPr lang="en-US" sz="1200" b="1" dirty="0" err="1">
                <a:solidFill>
                  <a:schemeClr val="tx1"/>
                </a:solidFill>
                <a:sym typeface="Wingdings"/>
              </a:rPr>
              <a:t>right</a:t>
            </a:r>
            <a:endParaRPr lang="en-US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242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AVL: Two Basic Rotations: 1) Single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41"/>
            <a:ext cx="8623300" cy="4800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Applied when an AVL (subtree) is a ”stick”: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67544" y="1844824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9" name="Straight Connector 8"/>
          <p:cNvCxnSpPr>
            <a:stCxn id="7" idx="5"/>
            <a:endCxn id="10" idx="1"/>
          </p:cNvCxnSpPr>
          <p:nvPr/>
        </p:nvCxnSpPr>
        <p:spPr>
          <a:xfrm>
            <a:off x="836320" y="2213600"/>
            <a:ext cx="391030" cy="5041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1164078" y="2654491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1" name="Oval 10"/>
          <p:cNvSpPr/>
          <p:nvPr/>
        </p:nvSpPr>
        <p:spPr>
          <a:xfrm>
            <a:off x="1895918" y="3576759"/>
            <a:ext cx="432048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17" name="Straight Connector 16"/>
          <p:cNvCxnSpPr>
            <a:stCxn id="10" idx="5"/>
            <a:endCxn id="11" idx="1"/>
          </p:cNvCxnSpPr>
          <p:nvPr/>
        </p:nvCxnSpPr>
        <p:spPr>
          <a:xfrm>
            <a:off x="1532854" y="3023267"/>
            <a:ext cx="426336" cy="616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1979850" y="4381827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27" name="Straight Connector 26"/>
          <p:cNvCxnSpPr>
            <a:cxnSpLocks/>
            <a:stCxn id="26" idx="3"/>
            <a:endCxn id="28" idx="7"/>
          </p:cNvCxnSpPr>
          <p:nvPr/>
        </p:nvCxnSpPr>
        <p:spPr>
          <a:xfrm flipH="1">
            <a:off x="1506033" y="4750603"/>
            <a:ext cx="527823" cy="409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1137257" y="5096828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9" name="Oval 28"/>
          <p:cNvSpPr/>
          <p:nvPr/>
        </p:nvSpPr>
        <p:spPr>
          <a:xfrm>
            <a:off x="346428" y="5843340"/>
            <a:ext cx="368776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30" name="Straight Connector 29"/>
          <p:cNvCxnSpPr>
            <a:cxnSpLocks/>
            <a:stCxn id="28" idx="3"/>
            <a:endCxn id="29" idx="7"/>
          </p:cNvCxnSpPr>
          <p:nvPr/>
        </p:nvCxnSpPr>
        <p:spPr>
          <a:xfrm flipH="1">
            <a:off x="661198" y="5465604"/>
            <a:ext cx="539331" cy="441008"/>
          </a:xfrm>
          <a:prstGeom prst="lin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46" name="TextBox 45"/>
          <p:cNvSpPr txBox="1"/>
          <p:nvPr/>
        </p:nvSpPr>
        <p:spPr>
          <a:xfrm>
            <a:off x="6242345" y="1818361"/>
            <a:ext cx="230018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Questions we should ask ourselves: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Which node (or subtree) is unbalanced?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Which rotation can be done?</a:t>
            </a:r>
          </a:p>
          <a:p>
            <a:endParaRPr lang="en-US" sz="2000" dirty="0"/>
          </a:p>
          <a:p>
            <a:r>
              <a:rPr lang="en-US" sz="2000" dirty="0"/>
              <a:t>HERE:</a:t>
            </a:r>
          </a:p>
          <a:p>
            <a:r>
              <a:rPr lang="en-US" sz="2000" dirty="0">
                <a:sym typeface="Wingdings"/>
              </a:rPr>
              <a:t> Rotate the root and hence balance the stick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98929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AVL: Two Basic Rotations: 1) Single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797" y="769619"/>
            <a:ext cx="8623300" cy="5217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Applied when an AVL (subtree) is a ”stick”: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29 April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67544" y="1844824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9" name="Straight Connector 8"/>
          <p:cNvCxnSpPr>
            <a:stCxn id="7" idx="5"/>
            <a:endCxn id="10" idx="1"/>
          </p:cNvCxnSpPr>
          <p:nvPr/>
        </p:nvCxnSpPr>
        <p:spPr>
          <a:xfrm>
            <a:off x="836320" y="2213600"/>
            <a:ext cx="391030" cy="5041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1164078" y="2654491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1" name="Oval 10"/>
          <p:cNvSpPr/>
          <p:nvPr/>
        </p:nvSpPr>
        <p:spPr>
          <a:xfrm>
            <a:off x="1895918" y="3576759"/>
            <a:ext cx="432048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17" name="Straight Connector 16"/>
          <p:cNvCxnSpPr>
            <a:stCxn id="10" idx="5"/>
            <a:endCxn id="11" idx="1"/>
          </p:cNvCxnSpPr>
          <p:nvPr/>
        </p:nvCxnSpPr>
        <p:spPr>
          <a:xfrm>
            <a:off x="1532854" y="3023267"/>
            <a:ext cx="426336" cy="616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1979850" y="4381827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27" name="Straight Connector 26"/>
          <p:cNvCxnSpPr>
            <a:cxnSpLocks/>
            <a:stCxn id="26" idx="3"/>
            <a:endCxn id="28" idx="7"/>
          </p:cNvCxnSpPr>
          <p:nvPr/>
        </p:nvCxnSpPr>
        <p:spPr>
          <a:xfrm flipH="1">
            <a:off x="1506033" y="4750603"/>
            <a:ext cx="527823" cy="409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1137257" y="5096828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9" name="Oval 28"/>
          <p:cNvSpPr/>
          <p:nvPr/>
        </p:nvSpPr>
        <p:spPr>
          <a:xfrm>
            <a:off x="346428" y="5843340"/>
            <a:ext cx="368776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30" name="Straight Connector 29"/>
          <p:cNvCxnSpPr>
            <a:cxnSpLocks/>
            <a:stCxn id="28" idx="3"/>
            <a:endCxn id="29" idx="7"/>
          </p:cNvCxnSpPr>
          <p:nvPr/>
        </p:nvCxnSpPr>
        <p:spPr>
          <a:xfrm flipH="1">
            <a:off x="661198" y="5465604"/>
            <a:ext cx="539331" cy="441008"/>
          </a:xfrm>
          <a:prstGeom prst="lin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DFF22DA6-AF6D-D942-B39E-391308E709EA}"/>
              </a:ext>
            </a:extLst>
          </p:cNvPr>
          <p:cNvSpPr/>
          <p:nvPr/>
        </p:nvSpPr>
        <p:spPr>
          <a:xfrm>
            <a:off x="5928642" y="4633153"/>
            <a:ext cx="426336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E1BE193-AF41-5C49-86D5-B79FB67EA7FB}"/>
              </a:ext>
            </a:extLst>
          </p:cNvPr>
          <p:cNvCxnSpPr>
            <a:cxnSpLocks/>
            <a:stCxn id="19" idx="7"/>
            <a:endCxn id="21" idx="3"/>
          </p:cNvCxnSpPr>
          <p:nvPr/>
        </p:nvCxnSpPr>
        <p:spPr>
          <a:xfrm flipV="1">
            <a:off x="6292543" y="4079661"/>
            <a:ext cx="586763" cy="616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366F7EF8-6DFC-3040-9B8C-3C8223307EB9}"/>
              </a:ext>
            </a:extLst>
          </p:cNvPr>
          <p:cNvSpPr/>
          <p:nvPr/>
        </p:nvSpPr>
        <p:spPr>
          <a:xfrm>
            <a:off x="6816034" y="3710885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116F6F9-7C04-E240-9217-413E1B2A5169}"/>
              </a:ext>
            </a:extLst>
          </p:cNvPr>
          <p:cNvSpPr/>
          <p:nvPr/>
        </p:nvSpPr>
        <p:spPr>
          <a:xfrm>
            <a:off x="7547874" y="4633153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0DF66A7-9724-F146-8C1F-CA2C32ED3D73}"/>
              </a:ext>
            </a:extLst>
          </p:cNvPr>
          <p:cNvCxnSpPr>
            <a:stCxn id="21" idx="5"/>
            <a:endCxn id="22" idx="1"/>
          </p:cNvCxnSpPr>
          <p:nvPr/>
        </p:nvCxnSpPr>
        <p:spPr>
          <a:xfrm>
            <a:off x="7184810" y="4079661"/>
            <a:ext cx="426336" cy="616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A398A30-F13B-214F-A946-21F95FB1C7DA}"/>
              </a:ext>
            </a:extLst>
          </p:cNvPr>
          <p:cNvCxnSpPr/>
          <p:nvPr/>
        </p:nvCxnSpPr>
        <p:spPr>
          <a:xfrm>
            <a:off x="3059832" y="2746772"/>
            <a:ext cx="1872208" cy="311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642564F-2EA7-CB4B-B1D3-C3B180B701C5}"/>
              </a:ext>
            </a:extLst>
          </p:cNvPr>
          <p:cNvSpPr txBox="1"/>
          <p:nvPr/>
        </p:nvSpPr>
        <p:spPr>
          <a:xfrm>
            <a:off x="2969691" y="2362156"/>
            <a:ext cx="216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Rotate(       , left)  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0DD9B8A-9A90-6C4C-B7D2-7A43854FA8CA}"/>
              </a:ext>
            </a:extLst>
          </p:cNvPr>
          <p:cNvCxnSpPr/>
          <p:nvPr/>
        </p:nvCxnSpPr>
        <p:spPr>
          <a:xfrm>
            <a:off x="3010837" y="5408182"/>
            <a:ext cx="1872208" cy="311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B1B4951-8F8D-BC4F-86B5-51E70D7ECDA9}"/>
              </a:ext>
            </a:extLst>
          </p:cNvPr>
          <p:cNvSpPr txBox="1"/>
          <p:nvPr/>
        </p:nvSpPr>
        <p:spPr>
          <a:xfrm>
            <a:off x="2969691" y="5003649"/>
            <a:ext cx="1962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Rotate(      , right)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F1615F4-6B53-8B41-8742-D666B8783EDF}"/>
              </a:ext>
            </a:extLst>
          </p:cNvPr>
          <p:cNvSpPr/>
          <p:nvPr/>
        </p:nvSpPr>
        <p:spPr>
          <a:xfrm>
            <a:off x="3856800" y="2398687"/>
            <a:ext cx="308435" cy="30396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CBA8B1D-36B1-6142-9737-0E4269BC3417}"/>
              </a:ext>
            </a:extLst>
          </p:cNvPr>
          <p:cNvSpPr/>
          <p:nvPr/>
        </p:nvSpPr>
        <p:spPr>
          <a:xfrm>
            <a:off x="3843226" y="4985496"/>
            <a:ext cx="305420" cy="3651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3845235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89773</TotalTime>
  <Words>1780</Words>
  <Application>Microsoft Macintosh PowerPoint</Application>
  <PresentationFormat>On-screen Show (4:3)</PresentationFormat>
  <Paragraphs>376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Courier</vt:lpstr>
      <vt:lpstr>News Gothic MT</vt:lpstr>
      <vt:lpstr>Wingdings 2</vt:lpstr>
      <vt:lpstr>Breeze</vt:lpstr>
      <vt:lpstr>COMP20007 Workshop Week 9</vt:lpstr>
      <vt:lpstr>BST efficiency depends on the order of input data</vt:lpstr>
      <vt:lpstr>Using Rotations to rebalance AVL</vt:lpstr>
      <vt:lpstr>What’s a balanced BST?</vt:lpstr>
      <vt:lpstr>BST: what’s  a rotation</vt:lpstr>
      <vt:lpstr>Q 9.1 [class]: Rotation</vt:lpstr>
      <vt:lpstr>Problem 1 [class]: Rotation</vt:lpstr>
      <vt:lpstr>AVL: Two Basic Rotations: 1) Single Rotation</vt:lpstr>
      <vt:lpstr>AVL: Two Basic Rotations: 1) Single Rotation</vt:lpstr>
      <vt:lpstr>AVL: Two Basic Rotations: 2) Double Rotation</vt:lpstr>
      <vt:lpstr>AVL: Using Rotations to rebalance AVL</vt:lpstr>
      <vt:lpstr>AVL Tree Insertion</vt:lpstr>
      <vt:lpstr>2-3 Trees</vt:lpstr>
      <vt:lpstr>2-3 Trees: Insertion</vt:lpstr>
      <vt:lpstr>2-3 Tree Insertion</vt:lpstr>
      <vt:lpstr>Deletion in BST</vt:lpstr>
      <vt:lpstr>           Deletion in 2-3 Trees</vt:lpstr>
      <vt:lpstr>Question 9.5: Delete I, then L, then A from the tree</vt:lpstr>
      <vt:lpstr>2-3 Trees, 2-3-4 Trees, B-Tree</vt:lpstr>
      <vt:lpstr>Lab</vt:lpstr>
    </vt:vector>
  </TitlesOfParts>
  <Company>The University of Melbourne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Computation T 2</dc:title>
  <dc:creator>Computer Science</dc:creator>
  <cp:lastModifiedBy>Anh Vo</cp:lastModifiedBy>
  <cp:revision>504</cp:revision>
  <dcterms:created xsi:type="dcterms:W3CDTF">2016-04-26T09:56:14Z</dcterms:created>
  <dcterms:modified xsi:type="dcterms:W3CDTF">2022-05-02T22:50:36Z</dcterms:modified>
</cp:coreProperties>
</file>